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394" r:id="rId2"/>
    <p:sldId id="504" r:id="rId3"/>
    <p:sldId id="505" r:id="rId4"/>
    <p:sldId id="631" r:id="rId5"/>
    <p:sldId id="396" r:id="rId6"/>
    <p:sldId id="447" r:id="rId7"/>
    <p:sldId id="450" r:id="rId8"/>
    <p:sldId id="451" r:id="rId9"/>
    <p:sldId id="398" r:id="rId10"/>
    <p:sldId id="541" r:id="rId11"/>
    <p:sldId id="399" r:id="rId12"/>
    <p:sldId id="400" r:id="rId13"/>
    <p:sldId id="530" r:id="rId14"/>
    <p:sldId id="401" r:id="rId15"/>
    <p:sldId id="402" r:id="rId16"/>
    <p:sldId id="403" r:id="rId17"/>
    <p:sldId id="404" r:id="rId18"/>
    <p:sldId id="405" r:id="rId19"/>
    <p:sldId id="406" r:id="rId20"/>
    <p:sldId id="432" r:id="rId21"/>
    <p:sldId id="531" r:id="rId22"/>
    <p:sldId id="542" r:id="rId23"/>
    <p:sldId id="543" r:id="rId24"/>
    <p:sldId id="633" r:id="rId25"/>
    <p:sldId id="637" r:id="rId26"/>
    <p:sldId id="639" r:id="rId27"/>
    <p:sldId id="440" r:id="rId28"/>
    <p:sldId id="434" r:id="rId29"/>
    <p:sldId id="620" r:id="rId30"/>
    <p:sldId id="621" r:id="rId31"/>
    <p:sldId id="622" r:id="rId32"/>
    <p:sldId id="624" r:id="rId33"/>
    <p:sldId id="625" r:id="rId34"/>
    <p:sldId id="626" r:id="rId35"/>
    <p:sldId id="627" r:id="rId36"/>
    <p:sldId id="632" r:id="rId37"/>
    <p:sldId id="642" r:id="rId38"/>
    <p:sldId id="644" r:id="rId39"/>
    <p:sldId id="645" r:id="rId40"/>
    <p:sldId id="646" r:id="rId41"/>
    <p:sldId id="648" r:id="rId42"/>
    <p:sldId id="573" r:id="rId43"/>
  </p:sldIdLst>
  <p:sldSz cx="9144000" cy="6858000" type="screen4x3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17" autoAdjust="0"/>
  </p:normalViewPr>
  <p:slideViewPr>
    <p:cSldViewPr>
      <p:cViewPr varScale="1">
        <p:scale>
          <a:sx n="124" d="100"/>
          <a:sy n="124" d="100"/>
        </p:scale>
        <p:origin x="1230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3768"/>
    </p:cViewPr>
  </p:sorterViewPr>
  <p:notesViewPr>
    <p:cSldViewPr>
      <p:cViewPr varScale="1">
        <p:scale>
          <a:sx n="82" d="100"/>
          <a:sy n="82" d="100"/>
        </p:scale>
        <p:origin x="-3870" y="-84"/>
      </p:cViewPr>
      <p:guideLst>
        <p:guide orient="horz" pos="313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529" cy="497524"/>
          </a:xfrm>
          <a:prstGeom prst="rect">
            <a:avLst/>
          </a:prstGeom>
        </p:spPr>
        <p:txBody>
          <a:bodyPr vert="horz" lIns="91550" tIns="45774" rIns="91550" bIns="4577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082" y="0"/>
            <a:ext cx="2950529" cy="497524"/>
          </a:xfrm>
          <a:prstGeom prst="rect">
            <a:avLst/>
          </a:prstGeom>
        </p:spPr>
        <p:txBody>
          <a:bodyPr vert="horz" lIns="91550" tIns="45774" rIns="91550" bIns="45774" rtlCol="0"/>
          <a:lstStyle>
            <a:lvl1pPr algn="r">
              <a:defRPr sz="1200"/>
            </a:lvl1pPr>
          </a:lstStyle>
          <a:p>
            <a:fld id="{8C73A949-4F2F-44ED-87DA-7160B836A186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227"/>
            <a:ext cx="2950529" cy="497523"/>
          </a:xfrm>
          <a:prstGeom prst="rect">
            <a:avLst/>
          </a:prstGeom>
        </p:spPr>
        <p:txBody>
          <a:bodyPr vert="horz" lIns="91550" tIns="45774" rIns="91550" bIns="4577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082" y="9440227"/>
            <a:ext cx="2950529" cy="497523"/>
          </a:xfrm>
          <a:prstGeom prst="rect">
            <a:avLst/>
          </a:prstGeom>
        </p:spPr>
        <p:txBody>
          <a:bodyPr vert="horz" lIns="91550" tIns="45774" rIns="91550" bIns="45774" rtlCol="0" anchor="b"/>
          <a:lstStyle>
            <a:lvl1pPr algn="r">
              <a:defRPr sz="1200"/>
            </a:lvl1pPr>
          </a:lstStyle>
          <a:p>
            <a:fld id="{C8B54FA8-6A13-4ECD-AFD8-5504F3BB3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3694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9786" cy="496967"/>
          </a:xfrm>
          <a:prstGeom prst="rect">
            <a:avLst/>
          </a:prstGeom>
        </p:spPr>
        <p:txBody>
          <a:bodyPr vert="horz" lIns="91550" tIns="45774" rIns="91550" bIns="4577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40" y="1"/>
            <a:ext cx="2949786" cy="496967"/>
          </a:xfrm>
          <a:prstGeom prst="rect">
            <a:avLst/>
          </a:prstGeom>
        </p:spPr>
        <p:txBody>
          <a:bodyPr vert="horz" lIns="91550" tIns="45774" rIns="91550" bIns="45774" rtlCol="0"/>
          <a:lstStyle>
            <a:lvl1pPr algn="r">
              <a:defRPr sz="1200"/>
            </a:lvl1pPr>
          </a:lstStyle>
          <a:p>
            <a:fld id="{2E60A7FB-FD28-4A78-8495-006BE2E47723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0" tIns="45774" rIns="91550" bIns="4577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21187"/>
            <a:ext cx="5445760" cy="4472702"/>
          </a:xfrm>
          <a:prstGeom prst="rect">
            <a:avLst/>
          </a:prstGeom>
        </p:spPr>
        <p:txBody>
          <a:bodyPr vert="horz" lIns="91550" tIns="45774" rIns="91550" bIns="45774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40647"/>
            <a:ext cx="2949786" cy="496967"/>
          </a:xfrm>
          <a:prstGeom prst="rect">
            <a:avLst/>
          </a:prstGeom>
        </p:spPr>
        <p:txBody>
          <a:bodyPr vert="horz" lIns="91550" tIns="45774" rIns="91550" bIns="4577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40" y="9440647"/>
            <a:ext cx="2949786" cy="496967"/>
          </a:xfrm>
          <a:prstGeom prst="rect">
            <a:avLst/>
          </a:prstGeom>
        </p:spPr>
        <p:txBody>
          <a:bodyPr vert="horz" lIns="91550" tIns="45774" rIns="91550" bIns="45774" rtlCol="0" anchor="b"/>
          <a:lstStyle>
            <a:lvl1pPr algn="r">
              <a:defRPr sz="1200"/>
            </a:lvl1pPr>
          </a:lstStyle>
          <a:p>
            <a:fld id="{F770A548-672E-4DFC-A553-A3BE9A4B60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6979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latinLnBrk="1"/>
            <a:endParaRPr kumimoji="1"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BF3553-8265-4E5B-A49B-A36B06264088}" type="slidenum">
              <a:rPr lang="en-US" altLang="ko-KR" smtClean="0"/>
              <a:pPr>
                <a:defRPr/>
              </a:pPr>
              <a:t>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34523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4820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36076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6364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0027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80077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69271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31322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- </a:t>
            </a:r>
            <a:r>
              <a:rPr lang="ko-KR" altLang="en-US" dirty="0"/>
              <a:t>승강기안전정보공유 플랫폼 구축</a:t>
            </a:r>
            <a:endParaRPr lang="en-US" altLang="ko-KR" dirty="0"/>
          </a:p>
          <a:p>
            <a:r>
              <a:rPr lang="en-US" altLang="ko-KR" dirty="0"/>
              <a:t>=&gt;</a:t>
            </a:r>
            <a:r>
              <a:rPr lang="ko-KR" altLang="en-US" dirty="0" err="1"/>
              <a:t>빅데이터</a:t>
            </a:r>
            <a:r>
              <a:rPr lang="ko-KR" altLang="en-US" dirty="0"/>
              <a:t> 구축</a:t>
            </a:r>
            <a:r>
              <a:rPr lang="en-US" altLang="ko-KR" dirty="0"/>
              <a:t>,  </a:t>
            </a:r>
            <a:r>
              <a:rPr lang="ko-KR" altLang="en-US" dirty="0"/>
              <a:t>승강기안전예지정보의 기반을 마련</a:t>
            </a:r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1276A-08C2-4731-B265-77EBC5646239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09066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0721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0A548-672E-4DFC-A553-A3BE9A4B60C8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5279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0027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225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0027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2888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5432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066490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066490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7B51-A9D3-4A6E-86C1-AF5065959F54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E4796-605C-4473-87FE-E0F9161773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1278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7B51-A9D3-4A6E-86C1-AF5065959F54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E4796-605C-4473-87FE-E0F9161773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9624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7B51-A9D3-4A6E-86C1-AF5065959F54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E4796-605C-4473-87FE-E0F9161773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5698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438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가이드라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3746989" y="6570664"/>
            <a:ext cx="165002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fld id="{DD71238C-CA6C-4729-95EF-3408E689C7DA}" type="slidenum">
              <a:rPr lang="ko-KR" altLang="en-US" sz="1200" b="1" smtClean="0">
                <a:solidFill>
                  <a:srgbClr val="7F7F7F"/>
                </a:solidFill>
                <a:latin typeface="맑은 고딕" pitchFamily="50" charset="-127"/>
                <a:ea typeface="맑은 고딕" pitchFamily="50" charset="-127"/>
              </a:rPr>
              <a:pPr algn="ctr" eaLnBrk="1" hangingPunct="1">
                <a:defRPr/>
              </a:pPr>
              <a:t>‹#›</a:t>
            </a:fld>
            <a:endParaRPr lang="ko-KR" altLang="en-US" sz="1200" b="1" dirty="0">
              <a:solidFill>
                <a:srgbClr val="7F7F7F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182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7B51-A9D3-4A6E-86C1-AF5065959F54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E4796-605C-4473-87FE-E0F9161773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1276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7B51-A9D3-4A6E-86C1-AF5065959F54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E4796-605C-4473-87FE-E0F9161773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3071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7B51-A9D3-4A6E-86C1-AF5065959F54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E4796-605C-4473-87FE-E0F9161773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4377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7B51-A9D3-4A6E-86C1-AF5065959F54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E4796-605C-4473-87FE-E0F9161773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416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7B51-A9D3-4A6E-86C1-AF5065959F54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E4796-605C-4473-87FE-E0F9161773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3385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7B51-A9D3-4A6E-86C1-AF5065959F54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E4796-605C-4473-87FE-E0F9161773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8090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7B51-A9D3-4A6E-86C1-AF5065959F54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E4796-605C-4473-87FE-E0F9161773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7586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7B51-A9D3-4A6E-86C1-AF5065959F54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E4796-605C-4473-87FE-E0F9161773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145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87B51-A9D3-4A6E-86C1-AF5065959F54}" type="datetimeFigureOut">
              <a:rPr lang="ko-KR" altLang="en-US" smtClean="0"/>
              <a:pPr/>
              <a:t>2022-10-17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E4796-605C-4473-87FE-E0F9161773D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437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3.wmv"/><Relationship Id="rId7" Type="http://schemas.openxmlformats.org/officeDocument/2006/relationships/image" Target="../media/image1.jp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5.png"/><Relationship Id="rId4" Type="http://schemas.openxmlformats.org/officeDocument/2006/relationships/video" Target="../media/media3.wmv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hyperlink" Target="http://www.elevator.go.kr/" TargetMode="External"/><Relationship Id="rId4" Type="http://schemas.openxmlformats.org/officeDocument/2006/relationships/image" Target="../media/image4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&#49849;&#44053;&#44592;&#44256;&#50976;&#48264;&#54840;&#54861;&#48372;_3&#48516;.wmv" TargetMode="External"/><Relationship Id="rId5" Type="http://schemas.openxmlformats.org/officeDocument/2006/relationships/image" Target="../media/image1.jpg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3.xml"/><Relationship Id="rId9" Type="http://schemas.openxmlformats.org/officeDocument/2006/relationships/hyperlink" Target="&#49849;&#44053;&#44592;&#44256;&#50976;&#48264;&#54840;&#54861;&#48372;_3&#48516;.mp4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www.elevator.go.kr/" TargetMode="Externa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g"/><Relationship Id="rId7" Type="http://schemas.openxmlformats.org/officeDocument/2006/relationships/image" Target="../media/image2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6" descr="C:\Documents and Settings\Administrator\My Documents\네이트온 받은 파일\sa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9050"/>
            <a:ext cx="9144000" cy="687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그룹 17"/>
          <p:cNvGrpSpPr>
            <a:grpSpLocks/>
          </p:cNvGrpSpPr>
          <p:nvPr/>
        </p:nvGrpSpPr>
        <p:grpSpPr bwMode="auto">
          <a:xfrm>
            <a:off x="2646" y="2827861"/>
            <a:ext cx="4165354" cy="4030139"/>
            <a:chOff x="-20197" y="2827671"/>
            <a:chExt cx="4165354" cy="4042568"/>
          </a:xfrm>
        </p:grpSpPr>
        <p:pic>
          <p:nvPicPr>
            <p:cNvPr id="18442" name="Picture 2" descr="C:\Users\장예훈\Desktop\승강기사진(2012.4.19)\설명회표지사진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20197" y="2829417"/>
              <a:ext cx="4160137" cy="4040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3" name="Picture 6" descr="C:\Documents and Settings\Administrator\My Documents\네이트온 받은 파일\saa.png"/>
            <p:cNvPicPr>
              <a:picLocks noChangeAspect="1" noChangeArrowheads="1"/>
            </p:cNvPicPr>
            <p:nvPr/>
          </p:nvPicPr>
          <p:blipFill>
            <a:blip r:embed="rId3" cstate="print">
              <a:lum bright="10000"/>
            </a:blip>
            <a:srcRect t="41690" r="58698"/>
            <a:stretch>
              <a:fillRect/>
            </a:stretch>
          </p:blipFill>
          <p:spPr bwMode="auto">
            <a:xfrm>
              <a:off x="2693083" y="5301260"/>
              <a:ext cx="1446960" cy="1551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4" name="그림 11" descr="IMG_4236.JPG"/>
            <p:cNvPicPr>
              <a:picLocks noChangeAspect="1"/>
            </p:cNvPicPr>
            <p:nvPr/>
          </p:nvPicPr>
          <p:blipFill>
            <a:blip r:embed="rId5" cstate="print">
              <a:lum bright="10000"/>
            </a:blip>
            <a:srcRect l="38773" t="37440" r="40826" b="36668"/>
            <a:stretch>
              <a:fillRect/>
            </a:stretch>
          </p:blipFill>
          <p:spPr bwMode="auto">
            <a:xfrm>
              <a:off x="2693843" y="3963515"/>
              <a:ext cx="1451314" cy="1347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5" name="그림 14" descr="IMG_4241.JPG"/>
            <p:cNvPicPr>
              <a:picLocks noChangeAspect="1"/>
            </p:cNvPicPr>
            <p:nvPr/>
          </p:nvPicPr>
          <p:blipFill>
            <a:blip r:embed="rId6" cstate="print">
              <a:lum bright="10000"/>
            </a:blip>
            <a:srcRect l="29407" t="47543" r="32753" b="36752"/>
            <a:stretch>
              <a:fillRect/>
            </a:stretch>
          </p:blipFill>
          <p:spPr bwMode="auto">
            <a:xfrm>
              <a:off x="1000075" y="2827671"/>
              <a:ext cx="2088290" cy="700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Box 6"/>
          <p:cNvSpPr txBox="1"/>
          <p:nvPr/>
        </p:nvSpPr>
        <p:spPr>
          <a:xfrm>
            <a:off x="-2008" y="1988840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kern="10" dirty="0">
                <a:ln w="317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3399"/>
                    </a:gs>
                    <a:gs pos="100000">
                      <a:schemeClr val="tx1"/>
                    </a:gs>
                  </a:gsLst>
                  <a:lin ang="0" scaled="1"/>
                </a:gradFill>
                <a:effectLst>
                  <a:outerShdw dist="17961" dir="2700000" algn="ctr" rotWithShape="0">
                    <a:schemeClr val="bg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4800" kern="10" dirty="0">
                <a:ln w="317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3399"/>
                    </a:gs>
                    <a:gs pos="100000">
                      <a:schemeClr val="tx1"/>
                    </a:gs>
                  </a:gsLst>
                  <a:lin ang="0" scaled="1"/>
                </a:gradFill>
                <a:effectLst>
                  <a:outerShdw dist="17961" dir="2700000" algn="ctr" rotWithShape="0">
                    <a:schemeClr val="bg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지방자치단체용</a:t>
            </a:r>
            <a:r>
              <a:rPr lang="en-US" altLang="ko-KR" sz="4800" kern="10" dirty="0">
                <a:ln w="317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3399"/>
                    </a:gs>
                    <a:gs pos="100000">
                      <a:schemeClr val="tx1"/>
                    </a:gs>
                  </a:gsLst>
                  <a:lin ang="0" scaled="1"/>
                </a:gradFill>
                <a:effectLst>
                  <a:outerShdw dist="17961" dir="2700000" algn="ctr" rotWithShape="0">
                    <a:schemeClr val="bg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4800" dirty="0"/>
          </a:p>
        </p:txBody>
      </p:sp>
      <p:sp>
        <p:nvSpPr>
          <p:cNvPr id="12" name="WordArt 52"/>
          <p:cNvSpPr>
            <a:spLocks noChangeArrowheads="1" noChangeShapeType="1" noTextEdit="1"/>
          </p:cNvSpPr>
          <p:nvPr/>
        </p:nvSpPr>
        <p:spPr bwMode="auto">
          <a:xfrm>
            <a:off x="1331640" y="980728"/>
            <a:ext cx="6612532" cy="108022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ko-KR" altLang="en-US" sz="2400" kern="10" dirty="0">
                <a:ln w="317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3399"/>
                    </a:gs>
                    <a:gs pos="100000">
                      <a:schemeClr val="tx1"/>
                    </a:gs>
                  </a:gsLst>
                  <a:lin ang="0" scaled="1"/>
                </a:gradFill>
                <a:effectLst>
                  <a:outerShdw dist="17961" dir="2700000" algn="ctr" rotWithShape="0">
                    <a:schemeClr val="bg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승강기종합정보시스템 안내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Picture 3" descr="D:\Mywork\공단\Source Data\[01] 시그니처 및 엠블럼\1-02_시그니처_좌우조합(국문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028" y="6189236"/>
            <a:ext cx="2850977" cy="63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548" y="6246460"/>
            <a:ext cx="1953458" cy="54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4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sp>
        <p:nvSpPr>
          <p:cNvPr id="6" name="제목 10"/>
          <p:cNvSpPr txBox="1">
            <a:spLocks/>
          </p:cNvSpPr>
          <p:nvPr/>
        </p:nvSpPr>
        <p:spPr>
          <a:xfrm>
            <a:off x="0" y="1"/>
            <a:ext cx="9144000" cy="908720"/>
          </a:xfrm>
          <a:prstGeom prst="rect">
            <a:avLst/>
          </a:prstGeom>
        </p:spPr>
        <p:txBody>
          <a:bodyPr vert="horz" lIns="32400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chemeClr val="bg1"/>
                    </a:gs>
                    <a:gs pos="100000">
                      <a:srgbClr val="E5F5FF"/>
                    </a:gs>
                  </a:gsLst>
                  <a:lin ang="5400000" scaled="0"/>
                </a:gradFill>
                <a:effectLst>
                  <a:glow rad="63500">
                    <a:srgbClr val="1E4370">
                      <a:alpha val="40000"/>
                    </a:srgbClr>
                  </a:glow>
                  <a:outerShdw blurRad="25400" dist="12700" dir="2700000" algn="tl" rotWithShape="0">
                    <a:prstClr val="black">
                      <a:alpha val="20000"/>
                    </a:prstClr>
                  </a:outerShdw>
                </a:effectLst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</a:lstStyle>
          <a:p>
            <a:r>
              <a:rPr lang="ko-KR" altLang="en-US" sz="2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승강기번호를 통한 정보제공</a:t>
            </a:r>
          </a:p>
        </p:txBody>
      </p:sp>
      <p:grpSp>
        <p:nvGrpSpPr>
          <p:cNvPr id="23" name="그룹 22"/>
          <p:cNvGrpSpPr/>
          <p:nvPr/>
        </p:nvGrpSpPr>
        <p:grpSpPr>
          <a:xfrm>
            <a:off x="35497" y="1052736"/>
            <a:ext cx="9024208" cy="5624208"/>
            <a:chOff x="35497" y="1052736"/>
            <a:chExt cx="9024208" cy="5624208"/>
          </a:xfrm>
        </p:grpSpPr>
        <p:grpSp>
          <p:nvGrpSpPr>
            <p:cNvPr id="3" name="그룹 2"/>
            <p:cNvGrpSpPr/>
            <p:nvPr/>
          </p:nvGrpSpPr>
          <p:grpSpPr>
            <a:xfrm>
              <a:off x="35497" y="1052736"/>
              <a:ext cx="6091368" cy="5624208"/>
              <a:chOff x="758054" y="2164324"/>
              <a:chExt cx="3623342" cy="1880388"/>
            </a:xfrm>
          </p:grpSpPr>
          <p:sp>
            <p:nvSpPr>
              <p:cNvPr id="4" name="모서리가 둥근 직사각형 3"/>
              <p:cNvSpPr/>
              <p:nvPr/>
            </p:nvSpPr>
            <p:spPr>
              <a:xfrm>
                <a:off x="758054" y="2164324"/>
                <a:ext cx="3623342" cy="1880388"/>
              </a:xfrm>
              <a:prstGeom prst="roundRect">
                <a:avLst>
                  <a:gd name="adj" fmla="val 4282"/>
                </a:avLst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rgbClr val="FFFFFF"/>
                  </a:solidFill>
                </a:endParaRPr>
              </a:p>
            </p:txBody>
          </p:sp>
          <p:pic>
            <p:nvPicPr>
              <p:cNvPr id="5" name="Picture 10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187"/>
              <a:stretch/>
            </p:blipFill>
            <p:spPr bwMode="auto">
              <a:xfrm>
                <a:off x="766476" y="2173850"/>
                <a:ext cx="3612772" cy="1861336"/>
              </a:xfrm>
              <a:prstGeom prst="roundRect">
                <a:avLst>
                  <a:gd name="adj" fmla="val 3443"/>
                </a:avLst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5941" y="1734660"/>
              <a:ext cx="2017841" cy="1627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05573" y="1746491"/>
              <a:ext cx="2111802" cy="161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오른쪽 화살표 8"/>
            <p:cNvSpPr/>
            <p:nvPr/>
          </p:nvSpPr>
          <p:spPr bwMode="auto">
            <a:xfrm>
              <a:off x="2409473" y="2351035"/>
              <a:ext cx="571504" cy="428628"/>
            </a:xfrm>
            <a:prstGeom prst="rightArrow">
              <a:avLst/>
            </a:prstGeom>
            <a:ln>
              <a:headEnd/>
              <a:tailEnd type="none" w="med" len="me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0" name="그룹 9"/>
            <p:cNvGrpSpPr/>
            <p:nvPr/>
          </p:nvGrpSpPr>
          <p:grpSpPr>
            <a:xfrm>
              <a:off x="195941" y="1242435"/>
              <a:ext cx="8526256" cy="504056"/>
              <a:chOff x="299755" y="1242435"/>
              <a:chExt cx="8526256" cy="504056"/>
            </a:xfrm>
          </p:grpSpPr>
          <p:sp>
            <p:nvSpPr>
              <p:cNvPr id="11" name="내용 개체 틀 2"/>
              <p:cNvSpPr txBox="1">
                <a:spLocks/>
              </p:cNvSpPr>
              <p:nvPr/>
            </p:nvSpPr>
            <p:spPr>
              <a:xfrm>
                <a:off x="541513" y="1242435"/>
                <a:ext cx="8284498" cy="504056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eaLnBrk="0" hangingPunct="0">
                  <a:buSzPct val="160000"/>
                  <a:defRPr/>
                </a:pPr>
                <a:r>
                  <a:rPr lang="ko-KR" altLang="en-US" sz="2000" kern="0" dirty="0">
                    <a:gradFill>
                      <a:gsLst>
                        <a:gs pos="0">
                          <a:srgbClr val="4598E3"/>
                        </a:gs>
                        <a:gs pos="99000">
                          <a:srgbClr val="3174C5"/>
                        </a:gs>
                      </a:gsLst>
                      <a:lin ang="5400000" scaled="0"/>
                    </a:gradFill>
                    <a:latin typeface="HY견고딕" pitchFamily="18" charset="-127"/>
                    <a:ea typeface="HY견고딕" pitchFamily="18" charset="-127"/>
                  </a:rPr>
                  <a:t>국민이 확인하고 신고할 수 있는 수단 제공</a:t>
                </a:r>
              </a:p>
            </p:txBody>
          </p:sp>
          <p:pic>
            <p:nvPicPr>
              <p:cNvPr id="12" name="Picture 4" descr="C:\Users\judaoon\Pictures\화살표원_블루.png"/>
              <p:cNvPicPr preferRelativeResize="0"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99755" y="1332463"/>
                <a:ext cx="299077" cy="32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그룹 12"/>
            <p:cNvGrpSpPr/>
            <p:nvPr/>
          </p:nvGrpSpPr>
          <p:grpSpPr>
            <a:xfrm>
              <a:off x="153245" y="3501008"/>
              <a:ext cx="8526256" cy="504056"/>
              <a:chOff x="299755" y="1242435"/>
              <a:chExt cx="8526256" cy="504056"/>
            </a:xfrm>
          </p:grpSpPr>
          <p:sp>
            <p:nvSpPr>
              <p:cNvPr id="14" name="내용 개체 틀 2"/>
              <p:cNvSpPr txBox="1">
                <a:spLocks/>
              </p:cNvSpPr>
              <p:nvPr/>
            </p:nvSpPr>
            <p:spPr>
              <a:xfrm>
                <a:off x="541513" y="1242435"/>
                <a:ext cx="8284498" cy="504056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eaLnBrk="0" hangingPunct="0">
                  <a:buSzPct val="160000"/>
                  <a:defRPr/>
                </a:pPr>
                <a:r>
                  <a:rPr lang="ko-KR" altLang="en-US" sz="2200" kern="0" dirty="0">
                    <a:gradFill>
                      <a:gsLst>
                        <a:gs pos="0">
                          <a:srgbClr val="4598E3"/>
                        </a:gs>
                        <a:gs pos="99000">
                          <a:srgbClr val="3174C5"/>
                        </a:gs>
                      </a:gsLst>
                      <a:lin ang="5400000" scaled="0"/>
                    </a:gradFill>
                    <a:latin typeface="HY견고딕" pitchFamily="18" charset="-127"/>
                    <a:ea typeface="HY견고딕" pitchFamily="18" charset="-127"/>
                  </a:rPr>
                  <a:t>번호만으로 위치를 신속하고 정확하게 확인</a:t>
                </a:r>
              </a:p>
            </p:txBody>
          </p:sp>
          <p:pic>
            <p:nvPicPr>
              <p:cNvPr id="15" name="Picture 4" descr="C:\Users\judaoon\Pictures\화살표원_블루.png"/>
              <p:cNvPicPr preferRelativeResize="0"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99755" y="1332463"/>
                <a:ext cx="299077" cy="32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0548" y="4293096"/>
              <a:ext cx="1766798" cy="1549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15816" y="3965699"/>
              <a:ext cx="1986107" cy="1409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4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51920" y="5118831"/>
              <a:ext cx="2074751" cy="1558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9" name="오른쪽 화살표 18"/>
            <p:cNvSpPr/>
            <p:nvPr/>
          </p:nvSpPr>
          <p:spPr bwMode="auto">
            <a:xfrm>
              <a:off x="2339752" y="4853477"/>
              <a:ext cx="571504" cy="989011"/>
            </a:xfrm>
            <a:prstGeom prst="rightArrow">
              <a:avLst/>
            </a:prstGeom>
            <a:ln>
              <a:headEnd/>
              <a:tailEnd type="none" w="med" len="me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82326" y="1844824"/>
              <a:ext cx="2310154" cy="17798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오른쪽 화살표 20"/>
            <p:cNvSpPr/>
            <p:nvPr/>
          </p:nvSpPr>
          <p:spPr bwMode="auto">
            <a:xfrm rot="5400000">
              <a:off x="7606421" y="3683206"/>
              <a:ext cx="481476" cy="508375"/>
            </a:xfrm>
            <a:prstGeom prst="rightArrow">
              <a:avLst/>
            </a:prstGeom>
            <a:ln>
              <a:headEnd/>
              <a:tailEnd type="none" w="med" len="me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99547" y="4322148"/>
              <a:ext cx="2360158" cy="2131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044028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sp>
        <p:nvSpPr>
          <p:cNvPr id="5" name="제목 8"/>
          <p:cNvSpPr txBox="1">
            <a:spLocks/>
          </p:cNvSpPr>
          <p:nvPr/>
        </p:nvSpPr>
        <p:spPr bwMode="gray">
          <a:xfrm>
            <a:off x="500063" y="1141438"/>
            <a:ext cx="5224065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defRPr/>
            </a:pPr>
            <a:r>
              <a:rPr lang="ko-KR" altLang="en-US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국민에게 승강기 안전정보 공개</a:t>
            </a:r>
          </a:p>
        </p:txBody>
      </p:sp>
      <p:sp>
        <p:nvSpPr>
          <p:cNvPr id="6" name="AutoShape 24"/>
          <p:cNvSpPr>
            <a:spLocks noChangeArrowheads="1"/>
          </p:cNvSpPr>
          <p:nvPr/>
        </p:nvSpPr>
        <p:spPr bwMode="auto">
          <a:xfrm>
            <a:off x="307695" y="1357823"/>
            <a:ext cx="158278" cy="191789"/>
          </a:xfrm>
          <a:prstGeom prst="hexagon">
            <a:avLst>
              <a:gd name="adj" fmla="val 28926"/>
              <a:gd name="vf" fmla="val 115470"/>
            </a:avLst>
          </a:prstGeom>
          <a:gradFill rotWithShape="1">
            <a:gsLst>
              <a:gs pos="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FF99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endParaRPr lang="en-US" altLang="ko-KR" sz="14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AutoShape 420"/>
          <p:cNvSpPr>
            <a:spLocks noChangeArrowheads="1"/>
          </p:cNvSpPr>
          <p:nvPr/>
        </p:nvSpPr>
        <p:spPr bwMode="auto">
          <a:xfrm>
            <a:off x="601502" y="1669683"/>
            <a:ext cx="8074954" cy="1017522"/>
          </a:xfrm>
          <a:prstGeom prst="roundRect">
            <a:avLst>
              <a:gd name="adj" fmla="val 3440"/>
            </a:avLst>
          </a:prstGeom>
          <a:gradFill rotWithShape="0">
            <a:gsLst>
              <a:gs pos="0">
                <a:srgbClr val="DEEBF2">
                  <a:gamma/>
                  <a:tint val="0"/>
                  <a:invGamma/>
                </a:srgbClr>
              </a:gs>
              <a:gs pos="100000">
                <a:srgbClr val="DEEBF2"/>
              </a:gs>
            </a:gsLst>
            <a:lin ang="0" scaled="1"/>
          </a:gradFill>
          <a:ln w="9525">
            <a:solidFill>
              <a:srgbClr val="0099CC"/>
            </a:solidFill>
            <a:round/>
            <a:headEnd/>
            <a:tailEnd/>
          </a:ln>
          <a:effectLst/>
        </p:spPr>
        <p:txBody>
          <a:bodyPr wrap="square" lIns="144000" anchor="ctr"/>
          <a:lstStyle/>
          <a:p>
            <a:pPr algn="l"/>
            <a:r>
              <a:rPr lang="en-US" altLang="ko-KR" sz="1800" dirty="0"/>
              <a:t>O 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(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현행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) 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내가 매일 타고 다니는 승강기가 안전한지 궁금하나 확인 곤란</a:t>
            </a:r>
          </a:p>
          <a:p>
            <a:pPr algn="l"/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  - 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정기적으로 관리되고 있는지 여부에 대한 궁금증 해소 필요</a:t>
            </a:r>
          </a:p>
          <a:p>
            <a:pPr algn="l"/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 ※ 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승강기 내부에 부착되어 있는 합격증은 날짜가 지난 경우 다수</a:t>
            </a:r>
          </a:p>
        </p:txBody>
      </p:sp>
      <p:sp>
        <p:nvSpPr>
          <p:cNvPr id="18" name="AutoShape 420"/>
          <p:cNvSpPr>
            <a:spLocks noChangeArrowheads="1"/>
          </p:cNvSpPr>
          <p:nvPr/>
        </p:nvSpPr>
        <p:spPr bwMode="auto">
          <a:xfrm>
            <a:off x="601502" y="3097538"/>
            <a:ext cx="8074954" cy="1039237"/>
          </a:xfrm>
          <a:prstGeom prst="roundRect">
            <a:avLst>
              <a:gd name="adj" fmla="val 3440"/>
            </a:avLst>
          </a:prstGeom>
          <a:gradFill rotWithShape="0">
            <a:gsLst>
              <a:gs pos="0">
                <a:srgbClr val="DEEBF2">
                  <a:gamma/>
                  <a:tint val="0"/>
                  <a:invGamma/>
                </a:srgbClr>
              </a:gs>
              <a:gs pos="100000">
                <a:srgbClr val="DEEBF2"/>
              </a:gs>
            </a:gsLst>
            <a:lin ang="0" scaled="1"/>
          </a:gra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square" lIns="144000" anchor="ctr"/>
          <a:lstStyle/>
          <a:p>
            <a:pPr algn="l"/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o (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개선</a:t>
            </a:r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) </a:t>
            </a:r>
            <a:r>
              <a:rPr lang="ko-KR" altLang="en-US" sz="1800" dirty="0" err="1">
                <a:latin typeface="HY나무B" pitchFamily="18" charset="-127"/>
                <a:ea typeface="HY나무B" pitchFamily="18" charset="-127"/>
              </a:rPr>
              <a:t>승강기번호별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 </a:t>
            </a:r>
            <a:r>
              <a:rPr lang="ko-KR" altLang="en-US" sz="1800" dirty="0" err="1">
                <a:latin typeface="HY나무B" pitchFamily="18" charset="-127"/>
                <a:ea typeface="HY나무B" pitchFamily="18" charset="-127"/>
              </a:rPr>
              <a:t>승강기제원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 및 점검</a:t>
            </a:r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․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검사이력 등 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정보를 공개</a:t>
            </a:r>
            <a:endParaRPr lang="ko-KR" altLang="en-US" sz="1800" dirty="0">
              <a:latin typeface="HY나무B" pitchFamily="18" charset="-127"/>
              <a:ea typeface="HY나무B" pitchFamily="18" charset="-127"/>
            </a:endParaRPr>
          </a:p>
          <a:p>
            <a:pPr algn="l"/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  </a:t>
            </a:r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- 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소비자 스스로 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좋은 품질의 승강기를 판단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할 수 있게 되므로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 </a:t>
            </a:r>
            <a:endParaRPr lang="en-US" altLang="ko-KR" sz="1800" b="1" dirty="0">
              <a:latin typeface="HY나무B" pitchFamily="18" charset="-127"/>
              <a:ea typeface="HY나무B" pitchFamily="18" charset="-127"/>
            </a:endParaRPr>
          </a:p>
          <a:p>
            <a:pPr algn="l"/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 ⇒ </a:t>
            </a:r>
            <a:r>
              <a:rPr lang="en-US" altLang="ko-KR" sz="1800" b="1" dirty="0">
                <a:latin typeface="HY나무B" pitchFamily="18" charset="-127"/>
                <a:ea typeface="HY나무B" pitchFamily="18" charset="-127"/>
              </a:rPr>
              <a:t>(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관련업체</a:t>
            </a:r>
            <a:r>
              <a:rPr lang="en-US" altLang="ko-KR" sz="1800" b="1" dirty="0">
                <a:latin typeface="HY나무B" pitchFamily="18" charset="-127"/>
                <a:ea typeface="HY나무B" pitchFamily="18" charset="-127"/>
              </a:rPr>
              <a:t>) 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승강기 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품질을 높이기 위해 노력하게 됨</a:t>
            </a:r>
            <a:endParaRPr lang="ko-KR" altLang="en-US" sz="1800" dirty="0">
              <a:latin typeface="HY나무B" pitchFamily="18" charset="-127"/>
              <a:ea typeface="HY나무B" pitchFamily="18" charset="-127"/>
            </a:endParaRPr>
          </a:p>
        </p:txBody>
      </p:sp>
      <p:sp>
        <p:nvSpPr>
          <p:cNvPr id="17" name="아래쪽 화살표 16"/>
          <p:cNvSpPr/>
          <p:nvPr/>
        </p:nvSpPr>
        <p:spPr>
          <a:xfrm>
            <a:off x="3995936" y="2780928"/>
            <a:ext cx="771326" cy="244602"/>
          </a:xfrm>
          <a:prstGeom prst="downArrow">
            <a:avLst/>
          </a:prstGeom>
          <a:solidFill>
            <a:srgbClr val="99CC00"/>
          </a:solidFill>
          <a:ln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9" name="_x110085864" descr="EMB00000fe80d8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86" y="4280791"/>
            <a:ext cx="6418866" cy="2604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900112" y="332656"/>
            <a:ext cx="4175943" cy="46166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승강기 고유 번호판의 역할</a:t>
            </a:r>
            <a:r>
              <a:rPr lang="en-US" altLang="ko-KR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(1)</a:t>
            </a:r>
            <a:endParaRPr lang="ko-KR" altLang="en-US" sz="24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0" name="Picture 11" descr="rect-2x2 cop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55" y="404664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177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sp>
        <p:nvSpPr>
          <p:cNvPr id="5" name="제목 8"/>
          <p:cNvSpPr txBox="1">
            <a:spLocks/>
          </p:cNvSpPr>
          <p:nvPr/>
        </p:nvSpPr>
        <p:spPr bwMode="gray">
          <a:xfrm>
            <a:off x="572071" y="997422"/>
            <a:ext cx="3279849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defRPr/>
            </a:pPr>
            <a:r>
              <a:rPr lang="en-US" altLang="ko-KR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119</a:t>
            </a:r>
            <a:r>
              <a:rPr lang="ko-KR" altLang="en-US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구조활동 지원</a:t>
            </a:r>
          </a:p>
        </p:txBody>
      </p:sp>
      <p:sp>
        <p:nvSpPr>
          <p:cNvPr id="6" name="AutoShape 24"/>
          <p:cNvSpPr>
            <a:spLocks noChangeArrowheads="1"/>
          </p:cNvSpPr>
          <p:nvPr/>
        </p:nvSpPr>
        <p:spPr bwMode="auto">
          <a:xfrm>
            <a:off x="307695" y="1196752"/>
            <a:ext cx="158278" cy="191789"/>
          </a:xfrm>
          <a:prstGeom prst="hexagon">
            <a:avLst>
              <a:gd name="adj" fmla="val 28926"/>
              <a:gd name="vf" fmla="val 115470"/>
            </a:avLst>
          </a:prstGeom>
          <a:gradFill rotWithShape="1">
            <a:gsLst>
              <a:gs pos="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FF99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endParaRPr lang="en-US" altLang="ko-KR" sz="14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AutoShape 420"/>
          <p:cNvSpPr>
            <a:spLocks noChangeArrowheads="1"/>
          </p:cNvSpPr>
          <p:nvPr/>
        </p:nvSpPr>
        <p:spPr bwMode="auto">
          <a:xfrm>
            <a:off x="323528" y="1556792"/>
            <a:ext cx="8496944" cy="823213"/>
          </a:xfrm>
          <a:prstGeom prst="roundRect">
            <a:avLst>
              <a:gd name="adj" fmla="val 3440"/>
            </a:avLst>
          </a:prstGeom>
          <a:gradFill rotWithShape="0">
            <a:gsLst>
              <a:gs pos="0">
                <a:srgbClr val="DEEBF2">
                  <a:gamma/>
                  <a:tint val="0"/>
                  <a:invGamma/>
                </a:srgbClr>
              </a:gs>
              <a:gs pos="100000">
                <a:srgbClr val="DEEBF2"/>
              </a:gs>
            </a:gsLst>
            <a:lin ang="0" scaled="1"/>
          </a:gradFill>
          <a:ln w="9525">
            <a:solidFill>
              <a:srgbClr val="0099CC"/>
            </a:solidFill>
            <a:round/>
            <a:headEnd/>
            <a:tailEnd/>
          </a:ln>
          <a:effectLst/>
        </p:spPr>
        <p:txBody>
          <a:bodyPr wrap="square" lIns="144000" anchor="ctr"/>
          <a:lstStyle/>
          <a:p>
            <a:pPr algn="l"/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o 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(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현행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) </a:t>
            </a:r>
            <a:r>
              <a:rPr lang="en-US" altLang="ko-KR" sz="1800" b="1" dirty="0">
                <a:latin typeface="HY견명조" pitchFamily="18" charset="-127"/>
                <a:ea typeface="HY견명조" pitchFamily="18" charset="-127"/>
              </a:rPr>
              <a:t>119</a:t>
            </a:r>
            <a:r>
              <a:rPr lang="ko-KR" altLang="en-US" sz="1800" b="1" dirty="0">
                <a:latin typeface="HY견명조" pitchFamily="18" charset="-127"/>
                <a:ea typeface="HY견명조" pitchFamily="18" charset="-127"/>
              </a:rPr>
              <a:t>구조 시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 승강기의 </a:t>
            </a:r>
            <a:r>
              <a:rPr lang="ko-KR" altLang="en-US" sz="1800" b="1" dirty="0">
                <a:latin typeface="HY견명조" pitchFamily="18" charset="-127"/>
                <a:ea typeface="HY견명조" pitchFamily="18" charset="-127"/>
              </a:rPr>
              <a:t>정확한 위치를 찾지 못해 구조시간 지연 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및 </a:t>
            </a:r>
            <a:r>
              <a:rPr lang="ko-KR" altLang="en-US" sz="1800" b="1" dirty="0" err="1">
                <a:latin typeface="HY견명조" pitchFamily="18" charset="-127"/>
                <a:ea typeface="HY견명조" pitchFamily="18" charset="-127"/>
              </a:rPr>
              <a:t>문개방</a:t>
            </a:r>
            <a:r>
              <a:rPr lang="ko-KR" altLang="en-US" sz="1800" b="1" dirty="0">
                <a:latin typeface="HY견명조" pitchFamily="18" charset="-127"/>
                <a:ea typeface="HY견명조" pitchFamily="18" charset="-127"/>
              </a:rPr>
              <a:t> </a:t>
            </a:r>
            <a:endParaRPr lang="en-US" altLang="ko-KR" sz="1800" b="1" dirty="0">
              <a:latin typeface="HY견명조" pitchFamily="18" charset="-127"/>
              <a:ea typeface="HY견명조" pitchFamily="18" charset="-127"/>
            </a:endParaRPr>
          </a:p>
          <a:p>
            <a:pPr algn="l"/>
            <a:r>
              <a:rPr lang="en-US" altLang="ko-KR" sz="1800" b="1" dirty="0">
                <a:latin typeface="HY견명조" pitchFamily="18" charset="-127"/>
                <a:ea typeface="HY견명조" pitchFamily="18" charset="-127"/>
              </a:rPr>
              <a:t>    </a:t>
            </a:r>
            <a:r>
              <a:rPr lang="ko-KR" altLang="en-US" sz="1800" b="1" dirty="0">
                <a:latin typeface="HY견명조" pitchFamily="18" charset="-127"/>
                <a:ea typeface="HY견명조" pitchFamily="18" charset="-127"/>
              </a:rPr>
              <a:t>방법을 알지 못해 강제 </a:t>
            </a:r>
            <a:r>
              <a:rPr lang="ko-KR" altLang="en-US" sz="1800" b="1" dirty="0" err="1">
                <a:latin typeface="HY견명조" pitchFamily="18" charset="-127"/>
                <a:ea typeface="HY견명조" pitchFamily="18" charset="-127"/>
              </a:rPr>
              <a:t>문개방에</a:t>
            </a:r>
            <a:r>
              <a:rPr lang="ko-KR" altLang="en-US" sz="1800" b="1" dirty="0">
                <a:latin typeface="HY견명조" pitchFamily="18" charset="-127"/>
                <a:ea typeface="HY견명조" pitchFamily="18" charset="-127"/>
              </a:rPr>
              <a:t> 의한 재산손실 발생</a:t>
            </a:r>
            <a:endParaRPr lang="ko-KR" altLang="en-US" sz="1800" dirty="0">
              <a:latin typeface="HY견명조" pitchFamily="18" charset="-127"/>
              <a:ea typeface="HY견명조" pitchFamily="18" charset="-127"/>
            </a:endParaRPr>
          </a:p>
        </p:txBody>
      </p:sp>
      <p:sp>
        <p:nvSpPr>
          <p:cNvPr id="18" name="AutoShape 420"/>
          <p:cNvSpPr>
            <a:spLocks noChangeArrowheads="1"/>
          </p:cNvSpPr>
          <p:nvPr/>
        </p:nvSpPr>
        <p:spPr bwMode="auto">
          <a:xfrm>
            <a:off x="323528" y="2780928"/>
            <a:ext cx="8496944" cy="1857129"/>
          </a:xfrm>
          <a:prstGeom prst="roundRect">
            <a:avLst>
              <a:gd name="adj" fmla="val 3440"/>
            </a:avLst>
          </a:prstGeom>
          <a:gradFill rotWithShape="0">
            <a:gsLst>
              <a:gs pos="0">
                <a:srgbClr val="DEEBF2">
                  <a:gamma/>
                  <a:tint val="0"/>
                  <a:invGamma/>
                </a:srgbClr>
              </a:gs>
              <a:gs pos="100000">
                <a:srgbClr val="DEEBF2"/>
              </a:gs>
            </a:gsLst>
            <a:lin ang="0" scaled="1"/>
          </a:gra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square" lIns="144000" anchor="ctr"/>
          <a:lstStyle/>
          <a:p>
            <a:pPr algn="l"/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o (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개선</a:t>
            </a:r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) 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구조요청자는 위치설명 시 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승강기 번호만 불러주면 됨</a:t>
            </a:r>
            <a:endParaRPr lang="ko-KR" altLang="en-US" sz="1800" dirty="0">
              <a:latin typeface="HY나무B" pitchFamily="18" charset="-127"/>
              <a:ea typeface="HY나무B" pitchFamily="18" charset="-127"/>
            </a:endParaRPr>
          </a:p>
          <a:p>
            <a:pPr algn="l"/>
            <a:r>
              <a:rPr lang="en-US" altLang="ko-KR" sz="1800" b="1" dirty="0">
                <a:latin typeface="HY나무B" pitchFamily="18" charset="-127"/>
                <a:ea typeface="HY나무B" pitchFamily="18" charset="-127"/>
              </a:rPr>
              <a:t>   - </a:t>
            </a:r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119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상황실에서는 승강기 </a:t>
            </a:r>
            <a:r>
              <a:rPr lang="ko-KR" altLang="en-US" sz="1800" dirty="0" err="1">
                <a:latin typeface="HY나무B" pitchFamily="18" charset="-127"/>
                <a:ea typeface="HY나무B" pitchFamily="18" charset="-127"/>
              </a:rPr>
              <a:t>번호별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 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상세위치 및 </a:t>
            </a:r>
            <a:r>
              <a:rPr lang="ko-KR" altLang="en-US" sz="1800" b="1" dirty="0" err="1">
                <a:latin typeface="HY나무B" pitchFamily="18" charset="-127"/>
                <a:ea typeface="HY나무B" pitchFamily="18" charset="-127"/>
              </a:rPr>
              <a:t>비상키번호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 등 제원을 즉시 </a:t>
            </a:r>
            <a:endParaRPr lang="en-US" altLang="ko-KR" sz="1800" dirty="0">
              <a:latin typeface="HY나무B" pitchFamily="18" charset="-127"/>
              <a:ea typeface="HY나무B" pitchFamily="18" charset="-127"/>
            </a:endParaRPr>
          </a:p>
          <a:p>
            <a:pPr algn="l"/>
            <a:r>
              <a:rPr lang="en-US" altLang="ko-KR" dirty="0">
                <a:latin typeface="HY나무B" pitchFamily="18" charset="-127"/>
                <a:ea typeface="HY나무B" pitchFamily="18" charset="-127"/>
              </a:rPr>
              <a:t>     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열람 가능하므로 출동지령 편리</a:t>
            </a:r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, 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구조시간 단축 가능</a:t>
            </a:r>
            <a:endParaRPr lang="en-US" altLang="ko-KR" sz="1800" b="1" dirty="0">
              <a:latin typeface="HY나무B" pitchFamily="18" charset="-127"/>
              <a:ea typeface="HY나무B" pitchFamily="18" charset="-127"/>
            </a:endParaRPr>
          </a:p>
          <a:p>
            <a:pPr algn="l"/>
            <a:r>
              <a:rPr lang="en-US" altLang="ko-KR" sz="1800" b="1" dirty="0">
                <a:latin typeface="HY나무B" pitchFamily="18" charset="-127"/>
                <a:ea typeface="HY나무B" pitchFamily="18" charset="-127"/>
              </a:rPr>
              <a:t>   - </a:t>
            </a:r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119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구조원에게 해당 승강기의 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위치 및 </a:t>
            </a:r>
            <a:r>
              <a:rPr lang="ko-KR" altLang="en-US" sz="1800" b="1" dirty="0" err="1">
                <a:latin typeface="HY나무B" pitchFamily="18" charset="-127"/>
                <a:ea typeface="HY나무B" pitchFamily="18" charset="-127"/>
              </a:rPr>
              <a:t>문개방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 정보를 제공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함으로써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 </a:t>
            </a:r>
            <a:endParaRPr lang="en-US" altLang="ko-KR" sz="1800" b="1" dirty="0">
              <a:latin typeface="HY나무B" pitchFamily="18" charset="-127"/>
              <a:ea typeface="HY나무B" pitchFamily="18" charset="-127"/>
            </a:endParaRPr>
          </a:p>
          <a:p>
            <a:pPr algn="l"/>
            <a:r>
              <a:rPr lang="en-US" altLang="ko-KR" sz="1800" b="1" dirty="0">
                <a:latin typeface="HY나무B" pitchFamily="18" charset="-127"/>
                <a:ea typeface="HY나무B" pitchFamily="18" charset="-127"/>
              </a:rPr>
              <a:t>     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⇒ 구조시간 단축 및 강제개방에 의한 재산손실 예방</a:t>
            </a:r>
            <a:endParaRPr lang="ko-KR" altLang="en-US" sz="1800" dirty="0">
              <a:latin typeface="HY나무B" pitchFamily="18" charset="-127"/>
              <a:ea typeface="HY나무B" pitchFamily="18" charset="-127"/>
            </a:endParaRPr>
          </a:p>
        </p:txBody>
      </p:sp>
      <p:sp>
        <p:nvSpPr>
          <p:cNvPr id="17" name="아래쪽 화살표 16"/>
          <p:cNvSpPr/>
          <p:nvPr/>
        </p:nvSpPr>
        <p:spPr>
          <a:xfrm>
            <a:off x="3789970" y="2420888"/>
            <a:ext cx="771326" cy="244602"/>
          </a:xfrm>
          <a:prstGeom prst="downArrow">
            <a:avLst/>
          </a:prstGeom>
          <a:solidFill>
            <a:srgbClr val="99CC00"/>
          </a:solidFill>
          <a:ln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73" name="_x108995504" descr="EMB00000fe80d8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25144"/>
            <a:ext cx="4490119" cy="2088232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83" name="_x108995424" descr="EMB00000fe80d9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25144"/>
            <a:ext cx="4341242" cy="2088231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4" name="Picture 11" descr="rect-2x2 cop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899592" y="332656"/>
            <a:ext cx="4175943" cy="46166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승강기 고유 번호판의 역할</a:t>
            </a:r>
            <a:r>
              <a:rPr lang="en-US" altLang="ko-KR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(2)</a:t>
            </a:r>
            <a:endParaRPr lang="ko-KR" altLang="en-US" sz="24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3450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755576" y="292646"/>
            <a:ext cx="5904656" cy="46166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승강기 </a:t>
            </a:r>
            <a:r>
              <a:rPr lang="ko-KR" altLang="en-US" sz="2400" dirty="0" err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문개방</a:t>
            </a:r>
            <a:r>
              <a:rPr lang="ko-KR" altLang="en-US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표준화</a:t>
            </a:r>
            <a:r>
              <a:rPr lang="en-US" altLang="ko-KR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sz="24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2013</a:t>
            </a:r>
            <a:r>
              <a:rPr lang="ko-KR" altLang="en-US" sz="24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표준화</a:t>
            </a:r>
            <a:r>
              <a:rPr lang="en-US" altLang="ko-KR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24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4" name="Picture 11" descr="rect-2x2 cop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2656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32"/>
          <p:cNvSpPr>
            <a:spLocks noChangeArrowheads="1"/>
          </p:cNvSpPr>
          <p:nvPr/>
        </p:nvSpPr>
        <p:spPr bwMode="auto">
          <a:xfrm>
            <a:off x="214827" y="1040336"/>
            <a:ext cx="8677653" cy="541818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ysDash"/>
            <a:miter lim="800000"/>
            <a:headEnd/>
            <a:tailEnd/>
          </a:ln>
        </p:spPr>
        <p:txBody>
          <a:bodyPr wrap="none" tIns="108000" bIns="108000" anchor="b" anchorCtr="0"/>
          <a:lstStyle/>
          <a:p>
            <a:pPr algn="ctr"/>
            <a:endParaRPr lang="ko-KR" altLang="en-US" sz="1000" b="1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5" name="승강장문비상키사용법(연번03)_003_003.wmv">
            <a:hlinkClick r:id="" action="ppaction://media"/>
          </p:cNvPr>
          <p:cNvPicPr preferRelativeResize="0"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44408" y="1700808"/>
            <a:ext cx="3960000" cy="2160000"/>
          </a:xfrm>
          <a:prstGeom prst="rect">
            <a:avLst/>
          </a:prstGeom>
        </p:spPr>
      </p:pic>
      <p:sp>
        <p:nvSpPr>
          <p:cNvPr id="26" name="내용 개체 틀 2"/>
          <p:cNvSpPr txBox="1">
            <a:spLocks/>
          </p:cNvSpPr>
          <p:nvPr/>
        </p:nvSpPr>
        <p:spPr>
          <a:xfrm>
            <a:off x="4716016" y="1165308"/>
            <a:ext cx="5201072" cy="610132"/>
          </a:xfrm>
          <a:prstGeom prst="rect">
            <a:avLst/>
          </a:prstGeom>
        </p:spPr>
        <p:txBody>
          <a:bodyPr>
            <a:normAutofit/>
          </a:bodyPr>
          <a:lstStyle>
            <a:lvl1pPr marL="320040" indent="-320040" algn="l" rtl="0" eaLnBrk="1" latinLnBrk="1" hangingPunct="1">
              <a:spcBef>
                <a:spcPts val="700"/>
              </a:spcBef>
              <a:buClr>
                <a:schemeClr val="accent2"/>
              </a:buClr>
              <a:buSzPct val="100000"/>
              <a:buFont typeface="Wingdings" panose="05000000000000000000" pitchFamily="2" charset="2"/>
              <a:buChar char=""/>
              <a:defRPr kumimoji="0" sz="2000" kern="1200" spc="0">
                <a:solidFill>
                  <a:schemeClr val="tx1">
                    <a:lumMod val="75000"/>
                    <a:lumOff val="25000"/>
                  </a:schemeClr>
                </a:solidFill>
                <a:latin typeface="HY울릉도M" panose="02030600000101010101" pitchFamily="18" charset="-127"/>
                <a:ea typeface="HY울릉도M" panose="02030600000101010101" pitchFamily="18" charset="-127"/>
                <a:cs typeface="+mn-cs"/>
              </a:defRPr>
            </a:lvl1pPr>
            <a:lvl2pPr marL="708660" indent="-342900" algn="l" rtl="0" eaLnBrk="1" latinLnBrk="1" hangingPunct="1">
              <a:spcBef>
                <a:spcPts val="550"/>
              </a:spcBef>
              <a:buClr>
                <a:schemeClr val="accent1">
                  <a:lumMod val="50000"/>
                </a:schemeClr>
              </a:buClr>
              <a:buSzPct val="90000"/>
              <a:buFont typeface="Wingdings" panose="05000000000000000000" pitchFamily="2" charset="2"/>
              <a:buChar char="ü"/>
              <a:defRPr kumimoji="0" sz="1800" kern="1200" spc="0">
                <a:solidFill>
                  <a:schemeClr val="bg1">
                    <a:lumMod val="50000"/>
                  </a:schemeClr>
                </a:solidFill>
                <a:latin typeface="HY울릉도M" panose="02030600000101010101" pitchFamily="18" charset="-127"/>
                <a:ea typeface="HY울릉도M" panose="02030600000101010101" pitchFamily="18" charset="-127"/>
                <a:cs typeface="+mn-cs"/>
              </a:defRPr>
            </a:lvl2pPr>
            <a:lvl3pPr marL="971550" indent="-285750" algn="l" rtl="0" eaLnBrk="1" latinLnBrk="1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§"/>
              <a:defRPr kumimoji="0" sz="1600" kern="1200" spc="0">
                <a:solidFill>
                  <a:schemeClr val="bg1">
                    <a:lumMod val="50000"/>
                  </a:schemeClr>
                </a:solidFill>
                <a:latin typeface="HY울릉도M" panose="02030600000101010101" pitchFamily="18" charset="-127"/>
                <a:ea typeface="HY울릉도M" panose="02030600000101010101" pitchFamily="18" charset="-127"/>
                <a:cs typeface="+mn-cs"/>
              </a:defRPr>
            </a:lvl3pPr>
            <a:lvl4pPr marL="1371600" indent="-228600" algn="l" rtl="0" eaLnBrk="1" latinLnBrk="1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1400" kern="1200" spc="0">
                <a:solidFill>
                  <a:schemeClr val="tx1">
                    <a:lumMod val="75000"/>
                    <a:lumOff val="25000"/>
                  </a:schemeClr>
                </a:solidFill>
                <a:latin typeface="HY울릉도M" panose="02030600000101010101" pitchFamily="18" charset="-127"/>
                <a:ea typeface="HY울릉도M" panose="02030600000101010101" pitchFamily="18" charset="-127"/>
                <a:cs typeface="+mn-cs"/>
              </a:defRPr>
            </a:lvl4pPr>
            <a:lvl5pPr marL="1828800" indent="-228600" algn="l" rtl="0" eaLnBrk="1" latinLnBrk="1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1400" kern="1200" spc="0">
                <a:solidFill>
                  <a:schemeClr val="tx1">
                    <a:lumMod val="75000"/>
                    <a:lumOff val="25000"/>
                  </a:schemeClr>
                </a:solidFill>
                <a:latin typeface="HY울릉도M" panose="02030600000101010101" pitchFamily="18" charset="-127"/>
                <a:ea typeface="HY울릉도M" panose="02030600000101010101" pitchFamily="18" charset="-127"/>
                <a:cs typeface="+mn-cs"/>
              </a:defRPr>
            </a:lvl5pPr>
            <a:lvl6pPr marL="210312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1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1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1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문 개방 동영상</a:t>
            </a: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"/>
          <a:stretch/>
        </p:blipFill>
        <p:spPr bwMode="auto">
          <a:xfrm>
            <a:off x="323528" y="1118173"/>
            <a:ext cx="4205606" cy="526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승강장문비상키사용법(연번10)_010_003.wmv">
            <a:hlinkClick r:id="" action="ppaction://media"/>
          </p:cNvPr>
          <p:cNvPicPr preferRelativeResize="0">
            <a:picLocks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860032" y="4077072"/>
            <a:ext cx="396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6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sp>
        <p:nvSpPr>
          <p:cNvPr id="5" name="제목 8"/>
          <p:cNvSpPr txBox="1">
            <a:spLocks/>
          </p:cNvSpPr>
          <p:nvPr/>
        </p:nvSpPr>
        <p:spPr bwMode="gray">
          <a:xfrm>
            <a:off x="500063" y="980728"/>
            <a:ext cx="419746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defRPr/>
            </a:pPr>
            <a:r>
              <a:rPr lang="ko-KR" altLang="en-US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승강기 고장사고 은폐 방지</a:t>
            </a:r>
          </a:p>
        </p:txBody>
      </p:sp>
      <p:sp>
        <p:nvSpPr>
          <p:cNvPr id="6" name="AutoShape 24"/>
          <p:cNvSpPr>
            <a:spLocks noChangeArrowheads="1"/>
          </p:cNvSpPr>
          <p:nvPr/>
        </p:nvSpPr>
        <p:spPr bwMode="auto">
          <a:xfrm>
            <a:off x="307695" y="1196752"/>
            <a:ext cx="158278" cy="191789"/>
          </a:xfrm>
          <a:prstGeom prst="hexagon">
            <a:avLst>
              <a:gd name="adj" fmla="val 28926"/>
              <a:gd name="vf" fmla="val 115470"/>
            </a:avLst>
          </a:prstGeom>
          <a:gradFill rotWithShape="1">
            <a:gsLst>
              <a:gs pos="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FF99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endParaRPr lang="en-US" altLang="ko-KR" sz="14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AutoShape 420"/>
          <p:cNvSpPr>
            <a:spLocks noChangeArrowheads="1"/>
          </p:cNvSpPr>
          <p:nvPr/>
        </p:nvSpPr>
        <p:spPr bwMode="auto">
          <a:xfrm>
            <a:off x="467544" y="1484784"/>
            <a:ext cx="8424936" cy="823213"/>
          </a:xfrm>
          <a:prstGeom prst="roundRect">
            <a:avLst>
              <a:gd name="adj" fmla="val 3440"/>
            </a:avLst>
          </a:prstGeom>
          <a:gradFill rotWithShape="0">
            <a:gsLst>
              <a:gs pos="0">
                <a:srgbClr val="DEEBF2">
                  <a:gamma/>
                  <a:tint val="0"/>
                  <a:invGamma/>
                </a:srgbClr>
              </a:gs>
              <a:gs pos="100000">
                <a:srgbClr val="DEEBF2"/>
              </a:gs>
            </a:gsLst>
            <a:lin ang="0" scaled="1"/>
          </a:gradFill>
          <a:ln w="9525">
            <a:solidFill>
              <a:srgbClr val="0099CC"/>
            </a:solidFill>
            <a:round/>
            <a:headEnd/>
            <a:tailEnd/>
          </a:ln>
          <a:effectLst/>
        </p:spPr>
        <p:txBody>
          <a:bodyPr wrap="square" lIns="144000" anchor="ctr"/>
          <a:lstStyle/>
          <a:p>
            <a:pPr algn="l"/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o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 (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현행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) 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빈번한 고장은 중대사고의 전조증상이나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, 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관리주체가 고장을 은폐하고 </a:t>
            </a:r>
            <a:endParaRPr lang="en-US" altLang="ko-KR" sz="1800" dirty="0">
              <a:latin typeface="HY견명조" pitchFamily="18" charset="-127"/>
              <a:ea typeface="HY견명조" pitchFamily="18" charset="-127"/>
            </a:endParaRPr>
          </a:p>
          <a:p>
            <a:pPr algn="l"/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            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신고하지 않아도 확인하기 어려움</a:t>
            </a:r>
          </a:p>
        </p:txBody>
      </p:sp>
      <p:sp>
        <p:nvSpPr>
          <p:cNvPr id="18" name="AutoShape 420"/>
          <p:cNvSpPr>
            <a:spLocks noChangeArrowheads="1"/>
          </p:cNvSpPr>
          <p:nvPr/>
        </p:nvSpPr>
        <p:spPr bwMode="auto">
          <a:xfrm>
            <a:off x="467544" y="2708920"/>
            <a:ext cx="8424936" cy="1283852"/>
          </a:xfrm>
          <a:prstGeom prst="roundRect">
            <a:avLst>
              <a:gd name="adj" fmla="val 3440"/>
            </a:avLst>
          </a:prstGeom>
          <a:gradFill rotWithShape="0">
            <a:gsLst>
              <a:gs pos="0">
                <a:srgbClr val="DEEBF2">
                  <a:gamma/>
                  <a:tint val="0"/>
                  <a:invGamma/>
                </a:srgbClr>
              </a:gs>
              <a:gs pos="100000">
                <a:srgbClr val="DEEBF2"/>
              </a:gs>
            </a:gsLst>
            <a:lin ang="0" scaled="1"/>
          </a:gra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square" lIns="144000" anchor="ctr"/>
          <a:lstStyle/>
          <a:p>
            <a:pPr algn="l"/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o (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개선</a:t>
            </a:r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) 119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구조활동 정보시스템과 연계를 통해</a:t>
            </a:r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, </a:t>
            </a:r>
            <a:r>
              <a:rPr lang="en-US" altLang="ko-KR" sz="1800" b="1" dirty="0">
                <a:latin typeface="HY나무B" pitchFamily="18" charset="-127"/>
                <a:ea typeface="HY나무B" pitchFamily="18" charset="-127"/>
              </a:rPr>
              <a:t>119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를 통해 신고가 이루어</a:t>
            </a:r>
            <a:endParaRPr lang="en-US" altLang="ko-KR" sz="1800" b="1" dirty="0">
              <a:latin typeface="HY나무B" pitchFamily="18" charset="-127"/>
              <a:ea typeface="HY나무B" pitchFamily="18" charset="-127"/>
            </a:endParaRPr>
          </a:p>
          <a:p>
            <a:pPr algn="l"/>
            <a:r>
              <a:rPr lang="en-US" altLang="ko-KR" b="1" dirty="0">
                <a:latin typeface="HY나무B" pitchFamily="18" charset="-127"/>
                <a:ea typeface="HY나무B" pitchFamily="18" charset="-127"/>
              </a:rPr>
              <a:t>            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지는</a:t>
            </a:r>
            <a:r>
              <a:rPr lang="en-US" altLang="ko-KR" sz="1800" b="1" dirty="0">
                <a:latin typeface="HY나무B" pitchFamily="18" charset="-127"/>
                <a:ea typeface="HY나무B" pitchFamily="18" charset="-127"/>
              </a:rPr>
              <a:t> 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승강기 고장 정보를 실시간 확인 가능</a:t>
            </a:r>
          </a:p>
          <a:p>
            <a:pPr algn="l"/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        ⇒ 은폐되어왔던 고장 사고 통계를 확인하여 </a:t>
            </a:r>
            <a:r>
              <a:rPr lang="ko-KR" altLang="en-US" sz="1800" b="1" dirty="0" err="1">
                <a:latin typeface="HY나무B" pitchFamily="18" charset="-127"/>
                <a:ea typeface="HY나무B" pitchFamily="18" charset="-127"/>
              </a:rPr>
              <a:t>위해정보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 관리를 통한 </a:t>
            </a:r>
            <a:endParaRPr lang="en-US" altLang="ko-KR" sz="1800" b="1" dirty="0">
              <a:latin typeface="HY나무B" pitchFamily="18" charset="-127"/>
              <a:ea typeface="HY나무B" pitchFamily="18" charset="-127"/>
            </a:endParaRPr>
          </a:p>
          <a:p>
            <a:pPr algn="l"/>
            <a:r>
              <a:rPr lang="en-US" altLang="ko-KR" sz="1800" b="1" dirty="0">
                <a:latin typeface="HY나무B" pitchFamily="18" charset="-127"/>
                <a:ea typeface="HY나무B" pitchFamily="18" charset="-127"/>
              </a:rPr>
              <a:t>            </a:t>
            </a:r>
            <a:r>
              <a:rPr lang="ko-KR" altLang="en-US" sz="1800" b="1" dirty="0">
                <a:latin typeface="HY나무B" pitchFamily="18" charset="-127"/>
                <a:ea typeface="HY나무B" pitchFamily="18" charset="-127"/>
              </a:rPr>
              <a:t>사고예방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 가능</a:t>
            </a:r>
          </a:p>
        </p:txBody>
      </p:sp>
      <p:sp>
        <p:nvSpPr>
          <p:cNvPr id="17" name="아래쪽 화살표 16"/>
          <p:cNvSpPr/>
          <p:nvPr/>
        </p:nvSpPr>
        <p:spPr>
          <a:xfrm>
            <a:off x="3861977" y="2420888"/>
            <a:ext cx="804757" cy="244602"/>
          </a:xfrm>
          <a:prstGeom prst="downArrow">
            <a:avLst/>
          </a:prstGeom>
          <a:solidFill>
            <a:srgbClr val="99CC00"/>
          </a:solidFill>
          <a:ln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097" name="_x108995264" descr="EMB00000fe80d9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041" y="4365104"/>
            <a:ext cx="4212629" cy="240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76964" y="4005064"/>
            <a:ext cx="36792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HY견고딕" pitchFamily="18" charset="-127"/>
                <a:ea typeface="HY견고딕" pitchFamily="18" charset="-127"/>
              </a:rPr>
              <a:t>&lt;119 </a:t>
            </a:r>
            <a:r>
              <a:rPr lang="ko-KR" altLang="en-US" b="1" dirty="0">
                <a:latin typeface="HY견고딕" pitchFamily="18" charset="-127"/>
                <a:ea typeface="HY견고딕" pitchFamily="18" charset="-127"/>
              </a:rPr>
              <a:t>승강기 구조활동 정보관리 화면</a:t>
            </a:r>
            <a:r>
              <a:rPr lang="en-US" altLang="ko-KR" b="1" dirty="0">
                <a:latin typeface="HY견고딕" pitchFamily="18" charset="-127"/>
                <a:ea typeface="HY견고딕" pitchFamily="18" charset="-127"/>
              </a:rPr>
              <a:t>&gt;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4" name="Picture 11" descr="rect-2x2 cop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55" y="404664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900112" y="332656"/>
            <a:ext cx="4175943" cy="46166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승강기 고유 번호판의 역할</a:t>
            </a:r>
            <a:r>
              <a:rPr lang="en-US" altLang="ko-KR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(3)</a:t>
            </a:r>
            <a:endParaRPr lang="ko-KR" altLang="en-US" sz="24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9376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림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sp>
        <p:nvSpPr>
          <p:cNvPr id="5" name="제목 8"/>
          <p:cNvSpPr txBox="1">
            <a:spLocks/>
          </p:cNvSpPr>
          <p:nvPr/>
        </p:nvSpPr>
        <p:spPr bwMode="gray">
          <a:xfrm>
            <a:off x="500064" y="1136453"/>
            <a:ext cx="435494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defRPr/>
            </a:pPr>
            <a:r>
              <a:rPr lang="ko-KR" altLang="en-US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불법운행 승강기 점검 효율화</a:t>
            </a:r>
          </a:p>
        </p:txBody>
      </p:sp>
      <p:sp>
        <p:nvSpPr>
          <p:cNvPr id="6" name="AutoShape 24"/>
          <p:cNvSpPr>
            <a:spLocks noChangeArrowheads="1"/>
          </p:cNvSpPr>
          <p:nvPr/>
        </p:nvSpPr>
        <p:spPr bwMode="auto">
          <a:xfrm>
            <a:off x="307695" y="1352838"/>
            <a:ext cx="158278" cy="191789"/>
          </a:xfrm>
          <a:prstGeom prst="hexagon">
            <a:avLst>
              <a:gd name="adj" fmla="val 28926"/>
              <a:gd name="vf" fmla="val 115470"/>
            </a:avLst>
          </a:prstGeom>
          <a:gradFill rotWithShape="1">
            <a:gsLst>
              <a:gs pos="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FF99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endParaRPr lang="en-US" altLang="ko-KR" sz="14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AutoShape 420"/>
          <p:cNvSpPr>
            <a:spLocks noChangeArrowheads="1"/>
          </p:cNvSpPr>
          <p:nvPr/>
        </p:nvSpPr>
        <p:spPr bwMode="auto">
          <a:xfrm>
            <a:off x="457486" y="1667698"/>
            <a:ext cx="8434994" cy="895221"/>
          </a:xfrm>
          <a:prstGeom prst="roundRect">
            <a:avLst>
              <a:gd name="adj" fmla="val 3440"/>
            </a:avLst>
          </a:prstGeom>
          <a:gradFill rotWithShape="0">
            <a:gsLst>
              <a:gs pos="0">
                <a:srgbClr val="DEEBF2">
                  <a:gamma/>
                  <a:tint val="0"/>
                  <a:invGamma/>
                </a:srgbClr>
              </a:gs>
              <a:gs pos="100000">
                <a:srgbClr val="DEEBF2"/>
              </a:gs>
            </a:gsLst>
            <a:lin ang="0" scaled="1"/>
          </a:gradFill>
          <a:ln w="9525">
            <a:solidFill>
              <a:srgbClr val="0099CC"/>
            </a:solidFill>
            <a:round/>
            <a:headEnd/>
            <a:tailEnd/>
          </a:ln>
          <a:effectLst/>
        </p:spPr>
        <p:txBody>
          <a:bodyPr wrap="square" lIns="144000" anchor="ctr"/>
          <a:lstStyle/>
          <a:p>
            <a:pPr algn="l"/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o 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(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현행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) 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지자체 담당인력만으로는</a:t>
            </a:r>
            <a:r>
              <a:rPr lang="ko-KR" altLang="en-US" sz="1800" b="1" dirty="0">
                <a:latin typeface="HY견명조" pitchFamily="18" charset="-127"/>
                <a:ea typeface="HY견명조" pitchFamily="18" charset="-127"/>
              </a:rPr>
              <a:t> 실효성 있는 불법 승강기 점검 곤란</a:t>
            </a:r>
            <a:endParaRPr lang="ko-KR" altLang="en-US" sz="1800" dirty="0">
              <a:latin typeface="HY견명조" pitchFamily="18" charset="-127"/>
              <a:ea typeface="HY견명조" pitchFamily="18" charset="-127"/>
            </a:endParaRPr>
          </a:p>
          <a:p>
            <a:pPr algn="l"/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  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- 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무적승강기는 법적 테두리 밖에서 점검과 검사를 받지 않고 사용하는 매우 </a:t>
            </a:r>
            <a:endParaRPr lang="en-US" altLang="ko-KR" sz="1800" dirty="0">
              <a:latin typeface="HY견명조" pitchFamily="18" charset="-127"/>
              <a:ea typeface="HY견명조" pitchFamily="18" charset="-127"/>
            </a:endParaRPr>
          </a:p>
          <a:p>
            <a:pPr algn="l"/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     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위험한 승강기이나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, </a:t>
            </a:r>
            <a:r>
              <a:rPr lang="ko-KR" altLang="en-US" sz="1800" b="1" dirty="0">
                <a:latin typeface="HY견명조" pitchFamily="18" charset="-127"/>
                <a:ea typeface="HY견명조" pitchFamily="18" charset="-127"/>
              </a:rPr>
              <a:t>외형만으로는 구별하기 어려움</a:t>
            </a:r>
            <a:endParaRPr lang="ko-KR" altLang="en-US" sz="1800" dirty="0">
              <a:latin typeface="HY견명조" pitchFamily="18" charset="-127"/>
              <a:ea typeface="HY견명조" pitchFamily="18" charset="-127"/>
            </a:endParaRPr>
          </a:p>
        </p:txBody>
      </p:sp>
      <p:sp>
        <p:nvSpPr>
          <p:cNvPr id="18" name="AutoShape 420"/>
          <p:cNvSpPr>
            <a:spLocks noChangeArrowheads="1"/>
          </p:cNvSpPr>
          <p:nvPr/>
        </p:nvSpPr>
        <p:spPr bwMode="auto">
          <a:xfrm>
            <a:off x="457486" y="2894081"/>
            <a:ext cx="8434994" cy="996481"/>
          </a:xfrm>
          <a:prstGeom prst="roundRect">
            <a:avLst>
              <a:gd name="adj" fmla="val 3440"/>
            </a:avLst>
          </a:prstGeom>
          <a:gradFill rotWithShape="0">
            <a:gsLst>
              <a:gs pos="0">
                <a:srgbClr val="DEEBF2">
                  <a:gamma/>
                  <a:tint val="0"/>
                  <a:invGamma/>
                </a:srgbClr>
              </a:gs>
              <a:gs pos="100000">
                <a:srgbClr val="DEEBF2"/>
              </a:gs>
            </a:gsLst>
            <a:lin ang="0" scaled="1"/>
          </a:gra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square" lIns="144000" anchor="ctr"/>
          <a:lstStyle/>
          <a:p>
            <a:pPr algn="l"/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o (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개선</a:t>
            </a:r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) 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승강기 번호판이 붙어있는 승강기는 허가 받은 승강기이며</a:t>
            </a:r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, 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번호가 </a:t>
            </a:r>
            <a:endParaRPr lang="en-US" altLang="ko-KR" sz="1800" dirty="0">
              <a:latin typeface="HY나무B" pitchFamily="18" charset="-127"/>
              <a:ea typeface="HY나무B" pitchFamily="18" charset="-127"/>
            </a:endParaRPr>
          </a:p>
          <a:p>
            <a:pPr algn="l"/>
            <a:r>
              <a:rPr lang="en-US" altLang="ko-KR" sz="1800" dirty="0">
                <a:latin typeface="HY나무B" pitchFamily="18" charset="-127"/>
                <a:ea typeface="HY나무B" pitchFamily="18" charset="-127"/>
              </a:rPr>
              <a:t>           </a:t>
            </a:r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없는 경우 무적승강기로 국민이 신고할 수 있도록 홍보</a:t>
            </a:r>
            <a:endParaRPr lang="en-US" altLang="ko-KR" sz="1800" dirty="0">
              <a:latin typeface="HY나무B" pitchFamily="18" charset="-127"/>
              <a:ea typeface="HY나무B" pitchFamily="18" charset="-127"/>
            </a:endParaRPr>
          </a:p>
          <a:p>
            <a:pPr algn="l"/>
            <a:r>
              <a:rPr lang="ko-KR" altLang="en-US" sz="1800" dirty="0">
                <a:latin typeface="HY나무B" pitchFamily="18" charset="-127"/>
                <a:ea typeface="HY나무B" pitchFamily="18" charset="-127"/>
              </a:rPr>
              <a:t>      ⇒ 국민에 의해 승강기 안전이 강화될 수 있는 자율적 환경 조성</a:t>
            </a:r>
          </a:p>
        </p:txBody>
      </p:sp>
      <p:sp>
        <p:nvSpPr>
          <p:cNvPr id="17" name="아래쪽 화살표 16"/>
          <p:cNvSpPr/>
          <p:nvPr/>
        </p:nvSpPr>
        <p:spPr>
          <a:xfrm>
            <a:off x="3851920" y="2611975"/>
            <a:ext cx="771326" cy="244602"/>
          </a:xfrm>
          <a:prstGeom prst="downArrow">
            <a:avLst/>
          </a:prstGeom>
          <a:solidFill>
            <a:srgbClr val="99CC00"/>
          </a:solidFill>
          <a:ln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126" name="_x110008720" descr="EMB00000fe80d9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" t="1962" r="3996" b="4201"/>
          <a:stretch>
            <a:fillRect/>
          </a:stretch>
        </p:blipFill>
        <p:spPr bwMode="auto">
          <a:xfrm>
            <a:off x="5549205" y="3956949"/>
            <a:ext cx="3343275" cy="2609850"/>
          </a:xfrm>
          <a:prstGeom prst="rect">
            <a:avLst/>
          </a:prstGeom>
          <a:noFill/>
          <a:ln>
            <a:solidFill>
              <a:srgbClr val="0000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그룹 19"/>
          <p:cNvGrpSpPr/>
          <p:nvPr/>
        </p:nvGrpSpPr>
        <p:grpSpPr>
          <a:xfrm>
            <a:off x="605330" y="3956949"/>
            <a:ext cx="4686750" cy="2334603"/>
            <a:chOff x="357188" y="1928813"/>
            <a:chExt cx="8223250" cy="3071812"/>
          </a:xfrm>
        </p:grpSpPr>
        <p:pic>
          <p:nvPicPr>
            <p:cNvPr id="26" name="_x104645152" descr="EMB000014d0292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88" y="1928813"/>
              <a:ext cx="4124325" cy="3071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_x104645552" descr="EMB000014d0292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8" b="371"/>
            <a:stretch>
              <a:fillRect/>
            </a:stretch>
          </p:blipFill>
          <p:spPr bwMode="auto">
            <a:xfrm>
              <a:off x="4572000" y="1928813"/>
              <a:ext cx="4008438" cy="300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extBox 21"/>
          <p:cNvSpPr txBox="1"/>
          <p:nvPr/>
        </p:nvSpPr>
        <p:spPr>
          <a:xfrm>
            <a:off x="1331640" y="6372036"/>
            <a:ext cx="3377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dirty="0">
                <a:latin typeface="HY견고딕" pitchFamily="18" charset="-127"/>
                <a:ea typeface="HY견고딕" pitchFamily="18" charset="-127"/>
              </a:rPr>
              <a:t>&lt;</a:t>
            </a: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미등록 </a:t>
            </a:r>
            <a:r>
              <a:rPr lang="ko-KR" altLang="en-US" sz="1800" dirty="0">
                <a:latin typeface="HY견고딕" pitchFamily="18" charset="-127"/>
                <a:ea typeface="HY견고딕" pitchFamily="18" charset="-127"/>
              </a:rPr>
              <a:t>승강기 사망사고현장</a:t>
            </a:r>
            <a:r>
              <a:rPr lang="en-US" altLang="ko-KR" sz="1800" dirty="0">
                <a:latin typeface="HY견고딕" pitchFamily="18" charset="-127"/>
                <a:ea typeface="HY견고딕" pitchFamily="18" charset="-127"/>
              </a:rPr>
              <a:t>&gt;</a:t>
            </a: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1" name="Picture 11" descr="rect-2x2 cop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900112" y="332656"/>
            <a:ext cx="4175943" cy="46166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승강기 고유 번호판의 역할</a:t>
            </a:r>
            <a:r>
              <a:rPr lang="en-US" altLang="ko-KR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(4)</a:t>
            </a:r>
            <a:endParaRPr lang="ko-KR" altLang="en-US" sz="24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0293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908720"/>
            <a:ext cx="6192688" cy="5754183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900112" y="332656"/>
            <a:ext cx="4103935" cy="46166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승강기 </a:t>
            </a:r>
            <a:r>
              <a:rPr lang="ko-KR" altLang="en-US" sz="2400" dirty="0" err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갇힘사고</a:t>
            </a:r>
            <a:r>
              <a:rPr lang="ko-KR" altLang="en-US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대응 체계</a:t>
            </a:r>
          </a:p>
        </p:txBody>
      </p:sp>
      <p:pic>
        <p:nvPicPr>
          <p:cNvPr id="9" name="Picture 11" descr="rect-2x2 cop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1147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grpSp>
        <p:nvGrpSpPr>
          <p:cNvPr id="8" name="그룹 19"/>
          <p:cNvGrpSpPr/>
          <p:nvPr/>
        </p:nvGrpSpPr>
        <p:grpSpPr>
          <a:xfrm>
            <a:off x="836712" y="2564904"/>
            <a:ext cx="7263680" cy="1008112"/>
            <a:chOff x="762684" y="3341250"/>
            <a:chExt cx="7921625" cy="1098550"/>
          </a:xfrm>
        </p:grpSpPr>
        <p:pic>
          <p:nvPicPr>
            <p:cNvPr id="9" name="그림 7" descr="2-10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684" y="3341250"/>
              <a:ext cx="7921625" cy="1098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6"/>
            <p:cNvSpPr txBox="1">
              <a:spLocks noChangeArrowheads="1"/>
            </p:cNvSpPr>
            <p:nvPr/>
          </p:nvSpPr>
          <p:spPr bwMode="auto">
            <a:xfrm>
              <a:off x="1940391" y="3479361"/>
              <a:ext cx="6351265" cy="704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Y견고딕" pitchFamily="18" charset="-127"/>
                  <a:ea typeface="HY견고딕" pitchFamily="18" charset="-127"/>
                </a:rPr>
                <a:t>국가승강기 정보 센터 운영</a:t>
              </a:r>
              <a:endParaRPr kumimoji="1" lang="ko-KR" altLang="ko-KR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" name="TextBox 9"/>
            <p:cNvSpPr txBox="1">
              <a:spLocks noChangeArrowheads="1"/>
            </p:cNvSpPr>
            <p:nvPr/>
          </p:nvSpPr>
          <p:spPr bwMode="auto">
            <a:xfrm>
              <a:off x="816984" y="3479361"/>
              <a:ext cx="826876" cy="704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ko-KR" sz="3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Y견고딕"/>
                  <a:ea typeface="HY견고딕"/>
                </a:rPr>
                <a:t>Ⅱ</a:t>
              </a:r>
              <a:endParaRPr kumimoji="1" lang="ko-KR" altLang="ko-KR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4328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pic>
        <p:nvPicPr>
          <p:cNvPr id="1026" name="Picture 2" descr="C:\Users\Niceguy\Pictures\info_img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68960"/>
            <a:ext cx="424166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07504" y="1196752"/>
            <a:ext cx="885698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00" b="1" spc="-110" dirty="0">
                <a:solidFill>
                  <a:srgbClr val="CC3300"/>
                </a:solidFill>
                <a:latin typeface="굴림체"/>
                <a:ea typeface="굴림체"/>
              </a:rPr>
              <a:t>▣</a:t>
            </a:r>
            <a:r>
              <a:rPr kumimoji="0" lang="ko-KR" altLang="en-US" sz="2800" b="1" spc="-110" dirty="0">
                <a:solidFill>
                  <a:srgbClr val="CC3300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2800" b="1" spc="-110" dirty="0">
                <a:solidFill>
                  <a:srgbClr val="CC33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구축</a:t>
            </a:r>
            <a:r>
              <a:rPr lang="en-US" altLang="ko-KR" sz="2800" b="1" spc="-110" dirty="0">
                <a:solidFill>
                  <a:srgbClr val="CC33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sz="2800" b="1" spc="-110" dirty="0">
                <a:solidFill>
                  <a:srgbClr val="CC33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운영 기관 및 민원안내</a:t>
            </a:r>
            <a:endParaRPr kumimoji="0" lang="en-US" altLang="ko-KR" sz="2800" b="1" u="sng" spc="-110" dirty="0">
              <a:solidFill>
                <a:srgbClr val="CC33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457200" lvl="0" indent="-457200" algn="just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kumimoji="0" lang="en-US" altLang="ko-KR" sz="1000" b="1" spc="-110" dirty="0">
              <a:solidFill>
                <a:srgbClr val="0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 algn="just">
              <a:lnSpc>
                <a:spcPct val="150000"/>
              </a:lnSpc>
            </a:pPr>
            <a:r>
              <a:rPr kumimoji="0"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   - </a:t>
            </a:r>
            <a:r>
              <a:rPr kumimoji="0" lang="ko-KR" altLang="en-US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구축기관 </a:t>
            </a:r>
            <a:r>
              <a:rPr kumimoji="0"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: </a:t>
            </a:r>
            <a:r>
              <a:rPr kumimoji="0" lang="ko-KR" altLang="en-US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2000" b="1" spc="-110" dirty="0" err="1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행정안전부</a:t>
            </a:r>
            <a:endParaRPr kumimoji="0" lang="en-US" altLang="ko-KR" sz="2000" b="1" spc="-110" dirty="0">
              <a:solidFill>
                <a:srgbClr val="0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lvl="0" indent="-457200" algn="just">
              <a:lnSpc>
                <a:spcPct val="150000"/>
              </a:lnSpc>
            </a:pPr>
            <a:r>
              <a:rPr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     ※ </a:t>
            </a:r>
            <a:r>
              <a:rPr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승강기안전관리법  제</a:t>
            </a:r>
            <a:r>
              <a:rPr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73</a:t>
            </a:r>
            <a:r>
              <a:rPr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조</a:t>
            </a:r>
            <a:r>
              <a:rPr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(</a:t>
            </a:r>
            <a:r>
              <a:rPr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승강기안전종합정보망의 구축</a:t>
            </a:r>
            <a:r>
              <a:rPr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·</a:t>
            </a:r>
            <a:r>
              <a:rPr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운영</a:t>
            </a:r>
            <a:r>
              <a:rPr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)</a:t>
            </a:r>
            <a:endParaRPr kumimoji="0" lang="en-US" altLang="ko-KR" b="1" spc="-110" dirty="0">
              <a:solidFill>
                <a:srgbClr val="0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lvl="0" indent="-457200" algn="just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   - </a:t>
            </a:r>
            <a:r>
              <a:rPr kumimoji="0" lang="ko-KR" altLang="en-US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운영기관 </a:t>
            </a:r>
            <a:r>
              <a:rPr kumimoji="0"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: </a:t>
            </a:r>
            <a:r>
              <a:rPr kumimoji="0" lang="ko-KR" altLang="en-US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한국승강기안전공단</a:t>
            </a:r>
            <a:endParaRPr kumimoji="0" lang="en-US" altLang="ko-KR" sz="2000" b="1" spc="-110" dirty="0">
              <a:solidFill>
                <a:srgbClr val="0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lvl="0" indent="-457200" algn="just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     ※ </a:t>
            </a:r>
            <a:r>
              <a:rPr kumimoji="0"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승강기안전관리법  제</a:t>
            </a:r>
            <a:r>
              <a:rPr kumimoji="0"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78</a:t>
            </a:r>
            <a:r>
              <a:rPr kumimoji="0"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조</a:t>
            </a:r>
            <a:r>
              <a:rPr kumimoji="0"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(</a:t>
            </a:r>
            <a:r>
              <a:rPr kumimoji="0"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권한 등의 위임 및 위탁</a:t>
            </a:r>
            <a:r>
              <a:rPr kumimoji="0"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)</a:t>
            </a:r>
          </a:p>
          <a:p>
            <a:pPr marL="457200" lvl="0" indent="-457200" algn="just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kumimoji="0" lang="en-US" altLang="ko-KR" sz="800" b="1" spc="-110" dirty="0">
              <a:solidFill>
                <a:srgbClr val="0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lvl="0" indent="-457200" algn="just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   - </a:t>
            </a:r>
            <a:r>
              <a:rPr kumimoji="0" lang="ko-KR" altLang="en-US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인터넷 웹사이트 </a:t>
            </a:r>
            <a:r>
              <a:rPr kumimoji="0"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: </a:t>
            </a:r>
            <a:r>
              <a:rPr kumimoji="0"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  <a:hlinkClick r:id="rId5"/>
              </a:rPr>
              <a:t>www.elevator.go.kr</a:t>
            </a:r>
            <a:endParaRPr kumimoji="0" lang="en-US" altLang="ko-KR" sz="2000" b="1" spc="-110" dirty="0">
              <a:solidFill>
                <a:srgbClr val="0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lvl="0" indent="-457200" algn="just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spc="-11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• </a:t>
            </a:r>
            <a:r>
              <a:rPr kumimoji="0" lang="ko-KR" altLang="en-US" sz="2000" b="1" spc="-11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포털 사이트에서</a:t>
            </a:r>
            <a:r>
              <a:rPr kumimoji="0" lang="en-US" altLang="ko-KR" sz="2000" b="1" spc="-11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kumimoji="0" lang="en-US" altLang="ko-KR" sz="2000" b="1" spc="-110" dirty="0">
                <a:solidFill>
                  <a:srgbClr val="C00000"/>
                </a:solidFill>
                <a:latin typeface="굴림" pitchFamily="50" charset="-127"/>
                <a:ea typeface="굴림" pitchFamily="50" charset="-127"/>
              </a:rPr>
              <a:t>“</a:t>
            </a:r>
            <a:r>
              <a:rPr kumimoji="0" lang="ko-KR" altLang="en-US" sz="2000" b="1" spc="-110" dirty="0">
                <a:solidFill>
                  <a:srgbClr val="C00000"/>
                </a:solidFill>
                <a:latin typeface="굴림" pitchFamily="50" charset="-127"/>
                <a:ea typeface="굴림" pitchFamily="50" charset="-127"/>
              </a:rPr>
              <a:t>국가승강기 정보 센터</a:t>
            </a:r>
            <a:r>
              <a:rPr kumimoji="0" lang="en-US" altLang="ko-KR" sz="2000" b="1" spc="-110" dirty="0">
                <a:solidFill>
                  <a:srgbClr val="C00000"/>
                </a:solidFill>
                <a:latin typeface="굴림" pitchFamily="50" charset="-127"/>
                <a:ea typeface="굴림" pitchFamily="50" charset="-127"/>
              </a:rPr>
              <a:t>”</a:t>
            </a:r>
            <a:r>
              <a:rPr kumimoji="0" lang="en-US" altLang="ko-KR" sz="2000" b="1" spc="-11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kumimoji="0" lang="ko-KR" altLang="en-US" sz="2000" b="1" spc="-11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로 찾기 </a:t>
            </a:r>
            <a:endParaRPr kumimoji="0" lang="en-US" altLang="ko-KR" sz="2000" b="1" spc="-110" dirty="0">
              <a:solidFill>
                <a:srgbClr val="0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lvl="0" indent="-457200" algn="just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kumimoji="0" lang="en-US" altLang="ko-KR" sz="800" b="1" spc="-110" dirty="0">
              <a:solidFill>
                <a:srgbClr val="0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lvl="0" indent="-457200">
              <a:lnSpc>
                <a:spcPct val="150000"/>
              </a:lnSpc>
            </a:pPr>
            <a:r>
              <a:rPr kumimoji="0"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   - </a:t>
            </a:r>
            <a:r>
              <a:rPr kumimoji="0" lang="ko-KR" altLang="en-US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정보</a:t>
            </a:r>
            <a:r>
              <a:rPr kumimoji="0"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(</a:t>
            </a:r>
            <a:r>
              <a:rPr kumimoji="0" lang="ko-KR" altLang="en-US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민원</a:t>
            </a:r>
            <a:r>
              <a:rPr kumimoji="0"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)</a:t>
            </a:r>
            <a:r>
              <a:rPr kumimoji="0" lang="ko-KR" altLang="en-US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센터 </a:t>
            </a:r>
            <a:r>
              <a:rPr kumimoji="0"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: </a:t>
            </a:r>
            <a:r>
              <a:rPr kumimoji="0" lang="ko-KR" altLang="en-US" sz="2000" b="1" spc="-110" dirty="0" err="1">
                <a:solidFill>
                  <a:srgbClr val="C00000"/>
                </a:solidFill>
                <a:latin typeface="나눔고딕 ExtraBold" pitchFamily="50" charset="-127"/>
                <a:ea typeface="나눔고딕 ExtraBold" pitchFamily="50" charset="-127"/>
              </a:rPr>
              <a:t>국번없이</a:t>
            </a:r>
            <a:r>
              <a:rPr kumimoji="0" lang="ko-KR" altLang="en-US" sz="2000" b="1" spc="-110" dirty="0">
                <a:solidFill>
                  <a:srgbClr val="C00000"/>
                </a:solidFill>
                <a:latin typeface="나눔고딕 ExtraBold" pitchFamily="50" charset="-127"/>
                <a:ea typeface="나눔고딕 ExtraBold" pitchFamily="50" charset="-127"/>
              </a:rPr>
              <a:t>  </a:t>
            </a:r>
            <a:r>
              <a:rPr kumimoji="0" lang="en-US" altLang="ko-KR" sz="2000" b="1" spc="-110" dirty="0">
                <a:solidFill>
                  <a:srgbClr val="C00000"/>
                </a:solidFill>
                <a:latin typeface="나눔고딕 ExtraBold" pitchFamily="50" charset="-127"/>
                <a:ea typeface="나눔고딕 ExtraBold" pitchFamily="50" charset="-127"/>
              </a:rPr>
              <a:t>1566-1277</a:t>
            </a:r>
            <a:br>
              <a:rPr kumimoji="0" lang="en-US" altLang="ko-KR" sz="2000" b="1" spc="-110" dirty="0">
                <a:solidFill>
                  <a:srgbClr val="C00000"/>
                </a:solidFill>
                <a:latin typeface="나눔고딕 ExtraBold" pitchFamily="50" charset="-127"/>
                <a:ea typeface="나눔고딕 ExtraBold" pitchFamily="50" charset="-127"/>
              </a:rPr>
            </a:br>
            <a:endParaRPr kumimoji="0" lang="en-US" altLang="ko-KR" b="1" spc="-110" dirty="0">
              <a:solidFill>
                <a:srgbClr val="C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03585" y="447055"/>
            <a:ext cx="6876727" cy="46166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승강기종합정보시스템 및 국가승강기 정보 센터</a:t>
            </a:r>
          </a:p>
        </p:txBody>
      </p:sp>
      <p:pic>
        <p:nvPicPr>
          <p:cNvPr id="12" name="Picture 11" descr="rect-2x2 cop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3418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1002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09"/>
            <a:ext cx="9137668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07504" y="1314048"/>
            <a:ext cx="8856984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400" b="1" spc="-110" dirty="0">
                <a:solidFill>
                  <a:srgbClr val="CC3300"/>
                </a:solidFill>
                <a:latin typeface="굴림체"/>
                <a:ea typeface="굴림체"/>
              </a:rPr>
              <a:t>▣</a:t>
            </a:r>
            <a:r>
              <a:rPr kumimoji="0" lang="ko-KR" altLang="en-US" sz="2400" b="1" spc="-110" dirty="0">
                <a:solidFill>
                  <a:srgbClr val="CC3300"/>
                </a:solidFill>
                <a:latin typeface="나눔고딕 ExtraBold" pitchFamily="50" charset="-127"/>
                <a:ea typeface="나눔고딕 ExtraBold" pitchFamily="50" charset="-127"/>
              </a:rPr>
              <a:t> 한국승강기안전공단 </a:t>
            </a:r>
            <a:r>
              <a:rPr lang="ko-KR" altLang="en-US" sz="2400" b="1" spc="-110" dirty="0">
                <a:solidFill>
                  <a:srgbClr val="CC3300"/>
                </a:solidFill>
                <a:latin typeface="나눔고딕 ExtraBold" pitchFamily="50" charset="-127"/>
                <a:ea typeface="나눔고딕 ExtraBold" pitchFamily="50" charset="-127"/>
              </a:rPr>
              <a:t>운영</a:t>
            </a:r>
            <a:r>
              <a:rPr kumimoji="0" lang="ko-KR" altLang="en-US" sz="2400" b="1" spc="-110" dirty="0">
                <a:solidFill>
                  <a:srgbClr val="CC3300"/>
                </a:solidFill>
                <a:latin typeface="나눔고딕 ExtraBold" pitchFamily="50" charset="-127"/>
                <a:ea typeface="나눔고딕 ExtraBold" pitchFamily="50" charset="-127"/>
              </a:rPr>
              <a:t>조직</a:t>
            </a:r>
            <a:endParaRPr kumimoji="0" lang="en-US" altLang="ko-KR" sz="2400" b="1" u="sng" spc="-110" dirty="0">
              <a:solidFill>
                <a:srgbClr val="CC33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lvl="1" algn="just">
              <a:lnSpc>
                <a:spcPct val="150000"/>
              </a:lnSpc>
            </a:pPr>
            <a:r>
              <a:rPr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- </a:t>
            </a:r>
            <a:r>
              <a:rPr lang="ko-KR" altLang="en-US" dirty="0" err="1"/>
              <a:t>정보관리실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/>
              <a:t>위탁사업 총괄관리</a:t>
            </a:r>
            <a:r>
              <a:rPr lang="en-US" altLang="ko-KR" dirty="0"/>
              <a:t>, </a:t>
            </a:r>
            <a:r>
              <a:rPr lang="ko-KR" altLang="en-US" dirty="0"/>
              <a:t>시스템 구축 및 운영</a:t>
            </a:r>
            <a:endParaRPr lang="en-US" altLang="ko-KR" dirty="0"/>
          </a:p>
          <a:p>
            <a:pPr marL="674370" lvl="1" indent="-285750" algn="just">
              <a:lnSpc>
                <a:spcPct val="150000"/>
              </a:lnSpc>
            </a:pPr>
            <a:r>
              <a:rPr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- </a:t>
            </a:r>
            <a:r>
              <a:rPr lang="ko-KR" altLang="en-US" dirty="0" err="1"/>
              <a:t>사고조사처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/>
              <a:t>사고</a:t>
            </a:r>
            <a:r>
              <a:rPr lang="en-US" altLang="ko-KR" dirty="0"/>
              <a:t>/</a:t>
            </a:r>
            <a:r>
              <a:rPr lang="ko-KR" altLang="en-US" dirty="0"/>
              <a:t>고장 신고</a:t>
            </a:r>
            <a:r>
              <a:rPr lang="en-US" altLang="ko-KR" dirty="0"/>
              <a:t>/</a:t>
            </a:r>
            <a:r>
              <a:rPr lang="ko-KR" altLang="en-US" dirty="0"/>
              <a:t>제보 정보관리</a:t>
            </a:r>
            <a:endParaRPr lang="en-US" altLang="ko-KR" dirty="0"/>
          </a:p>
          <a:p>
            <a:pPr marL="674370" lvl="1" indent="-285750" algn="just">
              <a:lnSpc>
                <a:spcPct val="150000"/>
              </a:lnSpc>
            </a:pPr>
            <a:r>
              <a:rPr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- </a:t>
            </a:r>
            <a:r>
              <a:rPr lang="ko-KR" altLang="en-US" b="1" spc="-110" dirty="0" err="1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안전</a:t>
            </a:r>
            <a:r>
              <a:rPr lang="ko-KR" altLang="en-US" dirty="0" err="1"/>
              <a:t>총괄처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/>
              <a:t>검사정보 신뢰성관리</a:t>
            </a:r>
            <a:r>
              <a:rPr lang="en-US" altLang="ko-KR" dirty="0"/>
              <a:t>, </a:t>
            </a:r>
            <a:r>
              <a:rPr lang="ko-KR" altLang="en-US" dirty="0"/>
              <a:t>업체정보관리 등</a:t>
            </a:r>
            <a:endParaRPr lang="en-US" altLang="ko-KR" dirty="0"/>
          </a:p>
          <a:p>
            <a:pPr marL="674370" lvl="1" indent="-285750" algn="just">
              <a:lnSpc>
                <a:spcPct val="150000"/>
              </a:lnSpc>
            </a:pPr>
            <a:r>
              <a:rPr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- </a:t>
            </a:r>
            <a:r>
              <a:rPr lang="ko-KR" altLang="en-US" dirty="0" err="1"/>
              <a:t>교육홍보처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/>
              <a:t>유지관리기술자 경력신고관리</a:t>
            </a:r>
            <a:r>
              <a:rPr lang="en-US" altLang="ko-KR" dirty="0"/>
              <a:t>, </a:t>
            </a:r>
            <a:r>
              <a:rPr lang="ko-KR" altLang="en-US" dirty="0"/>
              <a:t>승강기안전관리자 선임 등</a:t>
            </a:r>
            <a:r>
              <a:rPr lang="en-US" altLang="ko-KR" dirty="0"/>
              <a:t> </a:t>
            </a:r>
          </a:p>
          <a:p>
            <a:pPr marL="674370" lvl="1" indent="-285750" algn="just">
              <a:lnSpc>
                <a:spcPct val="150000"/>
              </a:lnSpc>
            </a:pPr>
            <a:r>
              <a:rPr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- </a:t>
            </a:r>
            <a:r>
              <a:rPr lang="ko-KR" altLang="en-US" dirty="0"/>
              <a:t>고객서비스실 </a:t>
            </a:r>
            <a:r>
              <a:rPr lang="en-US" altLang="ko-KR" dirty="0"/>
              <a:t>: </a:t>
            </a:r>
            <a:r>
              <a:rPr lang="ko-KR" altLang="en-US" dirty="0"/>
              <a:t>승강기종합민원센터 구축 및 운영</a:t>
            </a:r>
            <a:endParaRPr lang="en-US" altLang="ko-KR" dirty="0"/>
          </a:p>
          <a:p>
            <a:pPr marL="457200" indent="-457200" algn="just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400" b="1" spc="-110" dirty="0">
                <a:solidFill>
                  <a:srgbClr val="CC3300"/>
                </a:solidFill>
                <a:latin typeface="굴림체"/>
                <a:ea typeface="굴림체"/>
              </a:rPr>
              <a:t>▣ 주요 업무</a:t>
            </a:r>
            <a:endParaRPr kumimoji="0" lang="en-US" altLang="ko-KR" sz="2400" b="1" u="sng" spc="-110" dirty="0">
              <a:solidFill>
                <a:srgbClr val="CC33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lvl="0" indent="-457200" algn="just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   </a:t>
            </a:r>
            <a:r>
              <a:rPr kumimoji="0"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-  </a:t>
            </a:r>
            <a:r>
              <a:rPr kumimoji="0"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구축된 승강기종합정보시스템 유지관리</a:t>
            </a:r>
            <a:endParaRPr kumimoji="0" lang="en-US" altLang="ko-KR" b="1" spc="-110" dirty="0">
              <a:solidFill>
                <a:srgbClr val="0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lvl="0" indent="-457200" algn="just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    - </a:t>
            </a:r>
            <a:r>
              <a:rPr kumimoji="0"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구조기관</a:t>
            </a:r>
            <a:r>
              <a:rPr kumimoji="0"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, </a:t>
            </a:r>
            <a:r>
              <a:rPr kumimoji="0"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승강기업계</a:t>
            </a:r>
            <a:r>
              <a:rPr kumimoji="0"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, </a:t>
            </a:r>
            <a:r>
              <a:rPr kumimoji="0"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자치단체 승강기담당자 등  설명회 및 교육</a:t>
            </a:r>
            <a:endParaRPr kumimoji="0" lang="en-US" altLang="ko-KR" b="1" spc="-110" dirty="0">
              <a:solidFill>
                <a:srgbClr val="0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lvl="0" indent="-457200" algn="just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    - </a:t>
            </a:r>
            <a:r>
              <a:rPr kumimoji="0"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승강기 번호판 부착 및 관리 총괄</a:t>
            </a:r>
            <a:endParaRPr kumimoji="0" lang="en-US" altLang="ko-KR" b="1" spc="-110" dirty="0">
              <a:solidFill>
                <a:srgbClr val="0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lvl="0" indent="-457200" algn="just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     - </a:t>
            </a:r>
            <a:r>
              <a:rPr kumimoji="0"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승강기 이해관계자 업무지원</a:t>
            </a:r>
            <a:r>
              <a:rPr kumimoji="0"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(</a:t>
            </a:r>
            <a:r>
              <a:rPr kumimoji="0"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온라인 가입 승인</a:t>
            </a:r>
            <a:r>
              <a:rPr kumimoji="0"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, </a:t>
            </a:r>
            <a:r>
              <a:rPr kumimoji="0"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탈퇴</a:t>
            </a:r>
            <a:r>
              <a:rPr kumimoji="0"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, </a:t>
            </a:r>
            <a:r>
              <a:rPr kumimoji="0" lang="ko-KR" altLang="en-US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민원상담 등</a:t>
            </a:r>
            <a:r>
              <a:rPr kumimoji="0" lang="en-US" altLang="ko-KR" b="1" spc="-110" dirty="0">
                <a:solidFill>
                  <a:srgbClr val="000000"/>
                </a:solidFill>
                <a:latin typeface="나눔고딕 ExtraBold" pitchFamily="50" charset="-127"/>
                <a:ea typeface="나눔고딕 ExtraBold" pitchFamily="50" charset="-127"/>
              </a:rPr>
              <a:t>)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612081" y="519063"/>
            <a:ext cx="4752007" cy="46166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400" dirty="0" err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국가승강기정보</a:t>
            </a:r>
            <a:r>
              <a:rPr lang="ko-KR" altLang="en-US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센터 운영</a:t>
            </a:r>
          </a:p>
        </p:txBody>
      </p:sp>
      <p:pic>
        <p:nvPicPr>
          <p:cNvPr id="8" name="Picture 11" descr="rect-2x2 cop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44" y="571797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108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C:\Users\user\Desktop\7-2. 승강기송 동영상 리뉴얼 제작\2015년 승강기송 제작\04_최종 보고회\와글와글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9144000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1"/>
          <p:cNvSpPr txBox="1">
            <a:spLocks/>
          </p:cNvSpPr>
          <p:nvPr/>
        </p:nvSpPr>
        <p:spPr>
          <a:xfrm>
            <a:off x="107504" y="372616"/>
            <a:ext cx="8441432" cy="68012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pc="-15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국가승강기 정보 센터에 대해 얼마나 알고 계신가요</a:t>
            </a:r>
            <a:r>
              <a:rPr lang="en-US" altLang="ko-KR" spc="-15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?</a:t>
            </a:r>
            <a:endParaRPr lang="ko-KR" altLang="en-US" spc="-15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176611" y="3235293"/>
            <a:ext cx="5491733" cy="635222"/>
            <a:chOff x="2823302" y="3193888"/>
            <a:chExt cx="5491733" cy="635222"/>
          </a:xfrm>
        </p:grpSpPr>
        <p:sp>
          <p:nvSpPr>
            <p:cNvPr id="5" name="직사각형 4"/>
            <p:cNvSpPr/>
            <p:nvPr/>
          </p:nvSpPr>
          <p:spPr>
            <a:xfrm>
              <a:off x="3131840" y="3429000"/>
              <a:ext cx="5183195" cy="40011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o-KR" altLang="en-US" sz="2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j-lt"/>
                </a:rPr>
                <a:t> </a:t>
              </a:r>
              <a:r>
                <a:rPr lang="ko-KR" altLang="en-US" sz="2000" b="1" spc="-150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latin typeface="+mj-lt"/>
                </a:rPr>
                <a:t>민원센터 </a:t>
              </a:r>
              <a:r>
                <a:rPr lang="ko-KR" altLang="en-US" sz="2000" b="1" spc="-150" dirty="0" err="1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latin typeface="+mj-lt"/>
                </a:rPr>
                <a:t>상담사들이</a:t>
              </a:r>
              <a:r>
                <a:rPr lang="ko-KR" altLang="en-US" sz="2000" b="1" spc="-150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latin typeface="+mj-lt"/>
                </a:rPr>
                <a:t> 근무하는 부서 아닌가요</a:t>
              </a:r>
              <a:r>
                <a:rPr lang="en-US" altLang="ko-KR" sz="2000" b="1" spc="-150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latin typeface="+mj-lt"/>
                </a:rPr>
                <a:t>?</a:t>
              </a:r>
            </a:p>
          </p:txBody>
        </p:sp>
        <p:pic>
          <p:nvPicPr>
            <p:cNvPr id="6" name="Picture 2" descr="C:\00_정보지원부\00) sys_국가센터\내바시\와글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484" r="94670" b="61290"/>
            <a:stretch/>
          </p:blipFill>
          <p:spPr bwMode="auto">
            <a:xfrm>
              <a:off x="2823302" y="3193888"/>
              <a:ext cx="455316" cy="631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그룹 6"/>
          <p:cNvGrpSpPr/>
          <p:nvPr/>
        </p:nvGrpSpPr>
        <p:grpSpPr>
          <a:xfrm>
            <a:off x="1043608" y="857176"/>
            <a:ext cx="5472608" cy="710069"/>
            <a:chOff x="1043608" y="933758"/>
            <a:chExt cx="4752528" cy="710069"/>
          </a:xfrm>
        </p:grpSpPr>
        <p:sp>
          <p:nvSpPr>
            <p:cNvPr id="8" name="직사각형 7"/>
            <p:cNvSpPr/>
            <p:nvPr/>
          </p:nvSpPr>
          <p:spPr>
            <a:xfrm>
              <a:off x="1357471" y="1243717"/>
              <a:ext cx="4438665" cy="400110"/>
            </a:xfrm>
            <a:prstGeom prst="rect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o-KR" altLang="en-US" sz="2000" b="1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승강기정보도 국가가 관리하나요</a:t>
              </a:r>
              <a:r>
                <a:rPr lang="en-US" altLang="ko-KR" sz="2000" b="1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?</a:t>
              </a:r>
            </a:p>
          </p:txBody>
        </p:sp>
        <p:pic>
          <p:nvPicPr>
            <p:cNvPr id="9" name="Picture 2" descr="C:\00_정보지원부\00) sys_국가센터\내바시\와글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05" t="15484" r="61151" b="62792"/>
            <a:stretch/>
          </p:blipFill>
          <p:spPr bwMode="auto">
            <a:xfrm>
              <a:off x="1043608" y="933758"/>
              <a:ext cx="553421" cy="6199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그룹 9"/>
          <p:cNvGrpSpPr/>
          <p:nvPr/>
        </p:nvGrpSpPr>
        <p:grpSpPr>
          <a:xfrm>
            <a:off x="5580112" y="2723590"/>
            <a:ext cx="3183530" cy="633402"/>
            <a:chOff x="5746162" y="2561605"/>
            <a:chExt cx="3183530" cy="633402"/>
          </a:xfrm>
        </p:grpSpPr>
        <p:sp>
          <p:nvSpPr>
            <p:cNvPr id="11" name="직사각형 10"/>
            <p:cNvSpPr/>
            <p:nvPr/>
          </p:nvSpPr>
          <p:spPr>
            <a:xfrm>
              <a:off x="6072820" y="2794897"/>
              <a:ext cx="2856872" cy="40011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20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reflection blurRad="12700" stA="28000" endPos="45000" dist="1000" dir="5400000" sy="-100000" algn="bl" rotWithShape="0"/>
                  </a:effectLst>
                  <a:latin typeface="HY크리스탈M" pitchFamily="18" charset="-127"/>
                  <a:ea typeface="HY크리스탈M" pitchFamily="18" charset="-127"/>
                </a:rPr>
                <a:t>  국가에서 운영하나요</a:t>
              </a:r>
              <a:r>
                <a:rPr lang="en-US" altLang="ko-KR" sz="20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reflection blurRad="12700" stA="28000" endPos="45000" dist="1000" dir="5400000" sy="-100000" algn="bl" rotWithShape="0"/>
                  </a:effectLst>
                  <a:latin typeface="HY크리스탈M" pitchFamily="18" charset="-127"/>
                  <a:ea typeface="HY크리스탈M" pitchFamily="18" charset="-127"/>
                </a:rPr>
                <a:t>?</a:t>
              </a:r>
            </a:p>
          </p:txBody>
        </p:sp>
        <p:pic>
          <p:nvPicPr>
            <p:cNvPr id="12" name="Picture 2" descr="C:\00_정보지원부\00) sys_국가센터\내바시\와글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48" t="79720" r="78339"/>
            <a:stretch/>
          </p:blipFill>
          <p:spPr bwMode="auto">
            <a:xfrm>
              <a:off x="5746162" y="2561605"/>
              <a:ext cx="576064" cy="5073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그룹 12"/>
          <p:cNvGrpSpPr/>
          <p:nvPr/>
        </p:nvGrpSpPr>
        <p:grpSpPr>
          <a:xfrm>
            <a:off x="4943004" y="3842781"/>
            <a:ext cx="3940864" cy="887370"/>
            <a:chOff x="4943004" y="3842781"/>
            <a:chExt cx="3940864" cy="887370"/>
          </a:xfrm>
        </p:grpSpPr>
        <p:sp>
          <p:nvSpPr>
            <p:cNvPr id="14" name="직사각형 13"/>
            <p:cNvSpPr/>
            <p:nvPr/>
          </p:nvSpPr>
          <p:spPr>
            <a:xfrm>
              <a:off x="5195037" y="4330041"/>
              <a:ext cx="3688831" cy="40011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000" b="1" spc="-150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ea"/>
                  <a:ea typeface="+mj-ea"/>
                </a:rPr>
                <a:t>  음</a:t>
              </a:r>
              <a:r>
                <a:rPr lang="en-US" altLang="ko-KR" sz="2000" b="1" spc="-150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ea"/>
                  <a:ea typeface="+mj-ea"/>
                </a:rPr>
                <a:t>… </a:t>
              </a:r>
              <a:r>
                <a:rPr lang="ko-KR" altLang="en-US" sz="2000" b="1" spc="-150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ea"/>
                  <a:ea typeface="+mj-ea"/>
                </a:rPr>
                <a:t>국가라는 단어가 들어갔으니</a:t>
              </a:r>
              <a:r>
                <a:rPr lang="en-US" altLang="ko-KR" sz="2000" b="1" spc="-150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ea"/>
                  <a:ea typeface="+mj-ea"/>
                </a:rPr>
                <a:t>…</a:t>
              </a:r>
            </a:p>
          </p:txBody>
        </p:sp>
        <p:pic>
          <p:nvPicPr>
            <p:cNvPr id="15" name="Picture 2" descr="C:\00_정보지원부\00) sys_국가센터\내바시\와글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542" t="14775" r="27758" b="62049"/>
            <a:stretch/>
          </p:blipFill>
          <p:spPr bwMode="auto">
            <a:xfrm>
              <a:off x="4943004" y="3842781"/>
              <a:ext cx="554360" cy="7174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그룹 15"/>
          <p:cNvGrpSpPr/>
          <p:nvPr/>
        </p:nvGrpSpPr>
        <p:grpSpPr>
          <a:xfrm>
            <a:off x="513092" y="3933056"/>
            <a:ext cx="3914892" cy="698630"/>
            <a:chOff x="1305180" y="4178327"/>
            <a:chExt cx="3914892" cy="698630"/>
          </a:xfrm>
        </p:grpSpPr>
        <p:sp>
          <p:nvSpPr>
            <p:cNvPr id="17" name="직사각형 16"/>
            <p:cNvSpPr/>
            <p:nvPr/>
          </p:nvSpPr>
          <p:spPr>
            <a:xfrm>
              <a:off x="1597029" y="4476847"/>
              <a:ext cx="3623043" cy="40011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2000" spc="-150" dirty="0">
                  <a:ln w="18000">
                    <a:solidFill>
                      <a:schemeClr val="tx1"/>
                    </a:solidFill>
                    <a:prstDash val="solid"/>
                    <a:miter lim="800000"/>
                  </a:ln>
                  <a:solidFill>
                    <a:schemeClr val="bg2">
                      <a:lumMod val="50000"/>
                    </a:schemeClr>
                  </a:solidFill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QR</a:t>
              </a:r>
              <a:r>
                <a:rPr lang="ko-KR" altLang="en-US" sz="2000" spc="-150" dirty="0">
                  <a:ln w="18000">
                    <a:solidFill>
                      <a:schemeClr val="tx1"/>
                    </a:solidFill>
                    <a:prstDash val="solid"/>
                    <a:miter lim="800000"/>
                  </a:ln>
                  <a:solidFill>
                    <a:schemeClr val="bg2">
                      <a:lumMod val="50000"/>
                    </a:schemeClr>
                  </a:solidFill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코드 인식하면 뭐가 나와요</a:t>
              </a:r>
              <a:r>
                <a:rPr lang="en-US" altLang="ko-KR" sz="2000" spc="-150" dirty="0">
                  <a:ln w="18000">
                    <a:solidFill>
                      <a:schemeClr val="tx1"/>
                    </a:solidFill>
                    <a:prstDash val="solid"/>
                    <a:miter lim="800000"/>
                  </a:ln>
                  <a:solidFill>
                    <a:schemeClr val="bg2">
                      <a:lumMod val="50000"/>
                    </a:schemeClr>
                  </a:solidFill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?</a:t>
              </a:r>
            </a:p>
          </p:txBody>
        </p:sp>
        <p:pic>
          <p:nvPicPr>
            <p:cNvPr id="18" name="Picture 2" descr="C:\00_정보지원부\00) sys_국가센터\내바시\와글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608" t="14233" b="61800"/>
            <a:stretch/>
          </p:blipFill>
          <p:spPr bwMode="auto">
            <a:xfrm>
              <a:off x="1305180" y="4178327"/>
              <a:ext cx="578573" cy="597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그룹 18"/>
          <p:cNvGrpSpPr/>
          <p:nvPr/>
        </p:nvGrpSpPr>
        <p:grpSpPr>
          <a:xfrm>
            <a:off x="4775008" y="1674913"/>
            <a:ext cx="3786871" cy="765524"/>
            <a:chOff x="4775008" y="1727372"/>
            <a:chExt cx="3786871" cy="765524"/>
          </a:xfrm>
        </p:grpSpPr>
        <p:sp>
          <p:nvSpPr>
            <p:cNvPr id="20" name="직사각형 19"/>
            <p:cNvSpPr/>
            <p:nvPr/>
          </p:nvSpPr>
          <p:spPr>
            <a:xfrm>
              <a:off x="5079837" y="2031231"/>
              <a:ext cx="3482042" cy="461665"/>
            </a:xfrm>
            <a:prstGeom prst="rect">
              <a:avLst/>
            </a:pr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400" spc="-150" dirty="0">
                  <a:ln/>
                  <a:latin typeface="HY엽서M" panose="02030600000101010101" pitchFamily="18" charset="-127"/>
                  <a:ea typeface="HY엽서M" panose="02030600000101010101" pitchFamily="18" charset="-127"/>
                </a:rPr>
                <a:t>   </a:t>
              </a:r>
              <a:r>
                <a:rPr lang="ko-KR" altLang="en-US" sz="2000" spc="-150" dirty="0">
                  <a:ln/>
                  <a:latin typeface="HY엽서M" panose="02030600000101010101" pitchFamily="18" charset="-127"/>
                  <a:ea typeface="HY엽서M" panose="02030600000101010101" pitchFamily="18" charset="-127"/>
                </a:rPr>
                <a:t>사고나 고장 시 신고하는 곳</a:t>
              </a:r>
              <a:r>
                <a:rPr lang="en-US" altLang="ko-KR" sz="2000" spc="-150" dirty="0">
                  <a:ln/>
                  <a:latin typeface="HY엽서M" panose="02030600000101010101" pitchFamily="18" charset="-127"/>
                  <a:ea typeface="HY엽서M" panose="02030600000101010101" pitchFamily="18" charset="-127"/>
                </a:rPr>
                <a:t>?</a:t>
              </a:r>
              <a:r>
                <a:rPr lang="ko-KR" altLang="en-US" sz="2000" spc="-150" dirty="0">
                  <a:ln/>
                  <a:latin typeface="HY엽서M" panose="02030600000101010101" pitchFamily="18" charset="-127"/>
                  <a:ea typeface="HY엽서M" panose="02030600000101010101" pitchFamily="18" charset="-127"/>
                </a:rPr>
                <a:t> </a:t>
              </a:r>
              <a:endParaRPr lang="en-US" altLang="ko-KR" sz="2000" spc="-150" dirty="0">
                <a:ln/>
                <a:latin typeface="HY엽서M" panose="02030600000101010101" pitchFamily="18" charset="-127"/>
                <a:ea typeface="HY엽서M" panose="02030600000101010101" pitchFamily="18" charset="-127"/>
              </a:endParaRPr>
            </a:p>
          </p:txBody>
        </p:sp>
        <p:pic>
          <p:nvPicPr>
            <p:cNvPr id="21" name="Picture 2" descr="C:\00_정보지원부\00) sys_국가센터\내바시\와글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726" t="79720" r="42978"/>
            <a:stretch/>
          </p:blipFill>
          <p:spPr bwMode="auto">
            <a:xfrm>
              <a:off x="4775008" y="1727372"/>
              <a:ext cx="689690" cy="607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그룹 21"/>
          <p:cNvGrpSpPr/>
          <p:nvPr/>
        </p:nvGrpSpPr>
        <p:grpSpPr>
          <a:xfrm>
            <a:off x="75909" y="2187178"/>
            <a:ext cx="4737713" cy="703969"/>
            <a:chOff x="46986" y="2294246"/>
            <a:chExt cx="4737713" cy="703969"/>
          </a:xfrm>
        </p:grpSpPr>
        <p:sp>
          <p:nvSpPr>
            <p:cNvPr id="23" name="직사각형 22"/>
            <p:cNvSpPr/>
            <p:nvPr/>
          </p:nvSpPr>
          <p:spPr>
            <a:xfrm>
              <a:off x="348869" y="2598105"/>
              <a:ext cx="4435830" cy="400110"/>
            </a:xfrm>
            <a:prstGeom prst="rect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</a:ln>
          </p:spPr>
          <p:txBody>
            <a:bodyPr wrap="none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000" b="1" cap="all" dirty="0">
                  <a:ln w="28575">
                    <a:solidFill>
                      <a:schemeClr val="accent1">
                        <a:lumMod val="50000"/>
                      </a:schemeClr>
                    </a:solidFill>
                  </a:ln>
                  <a:effectLst>
                    <a:reflection blurRad="12700" stA="50000" endPos="50000" dist="5000" dir="5400000" sy="-100000" rotWithShape="0"/>
                  </a:effectLst>
                  <a:latin typeface="HY나무B" pitchFamily="18" charset="-127"/>
                  <a:ea typeface="HY나무B" pitchFamily="18" charset="-127"/>
                </a:rPr>
                <a:t>  승강기번호판을 제작하는 곳이지요</a:t>
              </a:r>
              <a:r>
                <a:rPr lang="en-US" altLang="ko-KR" sz="2000" b="1" cap="all" dirty="0">
                  <a:ln w="28575">
                    <a:solidFill>
                      <a:schemeClr val="accent1">
                        <a:lumMod val="50000"/>
                      </a:schemeClr>
                    </a:solidFill>
                  </a:ln>
                  <a:effectLst>
                    <a:reflection blurRad="12700" stA="50000" endPos="50000" dist="5000" dir="5400000" sy="-100000" rotWithShape="0"/>
                  </a:effectLst>
                  <a:latin typeface="HY나무B" pitchFamily="18" charset="-127"/>
                  <a:ea typeface="HY나무B" pitchFamily="18" charset="-127"/>
                </a:rPr>
                <a:t>?</a:t>
              </a:r>
            </a:p>
          </p:txBody>
        </p:sp>
        <p:pic>
          <p:nvPicPr>
            <p:cNvPr id="24" name="Picture 2" descr="C:\00_정보지원부\00) sys_국가센터\내바시\와글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931" t="79720" r="12656"/>
            <a:stretch/>
          </p:blipFill>
          <p:spPr bwMode="auto">
            <a:xfrm>
              <a:off x="46986" y="2294246"/>
              <a:ext cx="603767" cy="607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4272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와글와글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09"/>
            <a:ext cx="9137668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00112" y="692150"/>
            <a:ext cx="7848352" cy="46166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승강기종합정보시스템 운영 관련 승강기안전관리법</a:t>
            </a:r>
          </a:p>
        </p:txBody>
      </p:sp>
      <p:pic>
        <p:nvPicPr>
          <p:cNvPr id="6" name="Picture 11" descr="rect-2x2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92150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96925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1196752"/>
            <a:ext cx="8084264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▣ 법 제</a:t>
            </a:r>
            <a:r>
              <a:rPr lang="en-US" altLang="ko-KR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73</a:t>
            </a: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조</a:t>
            </a:r>
            <a:r>
              <a:rPr lang="en-US" altLang="ko-KR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승강기안전종합정보망의 구축</a:t>
            </a:r>
            <a:r>
              <a:rPr lang="en-US" altLang="ko-KR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•</a:t>
            </a: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운영</a:t>
            </a:r>
            <a:r>
              <a:rPr lang="en-US" altLang="ko-KR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sz="2000" dirty="0"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2000" b="1" dirty="0">
                <a:latin typeface="돋움체" panose="020B0609000101010101" pitchFamily="49" charset="-127"/>
                <a:ea typeface="돋움체" panose="020B0609000101010101" pitchFamily="49" charset="-127"/>
              </a:rPr>
              <a:t>○ </a:t>
            </a:r>
            <a:r>
              <a:rPr lang="ko-KR" altLang="en-US" sz="2000" b="1" dirty="0">
                <a:latin typeface="돋움체" panose="020B0609000101010101" pitchFamily="49" charset="-127"/>
                <a:ea typeface="돋움체" panose="020B0609000101010101" pitchFamily="49" charset="-127"/>
              </a:rPr>
              <a:t>주요정보자료 현황</a:t>
            </a:r>
            <a:r>
              <a:rPr lang="en-US" altLang="ko-KR" sz="2000" b="1" dirty="0">
                <a:latin typeface="돋움체" panose="020B0609000101010101" pitchFamily="49" charset="-127"/>
                <a:ea typeface="돋움체" panose="020B0609000101010101" pitchFamily="49" charset="-127"/>
              </a:rPr>
              <a:t>  </a:t>
            </a:r>
          </a:p>
          <a:p>
            <a:pPr>
              <a:lnSpc>
                <a:spcPct val="200000"/>
              </a:lnSpc>
            </a:pPr>
            <a:r>
              <a:rPr lang="en-US" altLang="ko-KR" sz="2000" dirty="0"/>
              <a:t>  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-</a:t>
            </a:r>
            <a:r>
              <a:rPr lang="en-US" altLang="ko-KR" sz="2000" b="1" dirty="0">
                <a:latin typeface="HY견고딕"/>
                <a:ea typeface="HY견고딕"/>
              </a:rPr>
              <a:t> 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13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항에 따른 승강기안전부품 정기검사의 이력정보</a:t>
            </a:r>
          </a:p>
          <a:p>
            <a:pPr fontAlgn="base">
              <a:lnSpc>
                <a:spcPct val="200000"/>
              </a:lnSpc>
            </a:pP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-</a:t>
            </a:r>
            <a:r>
              <a:rPr lang="en-US" altLang="ko-KR" sz="2000" b="1" dirty="0">
                <a:latin typeface="HY견고딕"/>
                <a:ea typeface="HY견고딕"/>
              </a:rPr>
              <a:t> 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19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20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항조에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따른 승강기 </a:t>
            </a:r>
            <a:r>
              <a:rPr lang="ko-KR" altLang="en-US" sz="20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정기심사의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이력 정보</a:t>
            </a:r>
          </a:p>
          <a:p>
            <a:pPr fontAlgn="base">
              <a:lnSpc>
                <a:spcPct val="200000"/>
              </a:lnSpc>
            </a:pP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-</a:t>
            </a:r>
            <a:r>
              <a:rPr lang="en-US" altLang="ko-KR" sz="2000" b="1" dirty="0">
                <a:latin typeface="HY견고딕"/>
                <a:ea typeface="HY견고딕"/>
              </a:rPr>
              <a:t> 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29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조에 따른 승강기 안전관리자 현황</a:t>
            </a:r>
          </a:p>
          <a:p>
            <a:pPr fontAlgn="base">
              <a:lnSpc>
                <a:spcPct val="200000"/>
              </a:lnSpc>
            </a:pP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-</a:t>
            </a:r>
            <a:r>
              <a:rPr lang="en-US" altLang="ko-KR" sz="2000" b="1" dirty="0">
                <a:latin typeface="HY견고딕"/>
                <a:ea typeface="HY견고딕"/>
              </a:rPr>
              <a:t> 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48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항에 따른 중대한 사고 또는 중대한 </a:t>
            </a:r>
            <a:r>
              <a:rPr lang="ko-KR" altLang="en-US" sz="20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고장의현황</a:t>
            </a:r>
            <a:endParaRPr lang="ko-KR" altLang="en-US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342900" indent="-342900" fontAlgn="base">
              <a:lnSpc>
                <a:spcPct val="200000"/>
              </a:lnSpc>
              <a:buFontTx/>
              <a:buChar char="-"/>
            </a:pP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그 밖에 승강기의 안전과 관련되는 사항으로서 </a:t>
            </a:r>
            <a:r>
              <a:rPr lang="ko-KR" altLang="en-US" sz="20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행정안전부령으로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fontAlgn="base">
              <a:lnSpc>
                <a:spcPct val="200000"/>
              </a:lnSpc>
            </a:pP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정하는 정보</a:t>
            </a:r>
          </a:p>
        </p:txBody>
      </p:sp>
    </p:spTree>
    <p:extLst>
      <p:ext uri="{BB962C8B-B14F-4D97-AF65-F5344CB8AC3E}">
        <p14:creationId xmlns:p14="http://schemas.microsoft.com/office/powerpoint/2010/main" val="303192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09"/>
            <a:ext cx="9137668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96925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2419" y="692696"/>
            <a:ext cx="8642109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lnSpc>
                <a:spcPct val="200000"/>
              </a:lnSpc>
              <a:defRPr/>
            </a:pP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▣ 시행령 제</a:t>
            </a:r>
            <a:r>
              <a:rPr lang="en-US" altLang="ko-KR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60</a:t>
            </a: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조</a:t>
            </a:r>
            <a:r>
              <a:rPr lang="en-US" altLang="ko-KR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승강기안전종합정보망의 구축</a:t>
            </a:r>
            <a:r>
              <a:rPr lang="en-US" altLang="ko-KR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•</a:t>
            </a: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운영</a:t>
            </a:r>
            <a:r>
              <a:rPr lang="en-US" altLang="ko-KR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>
              <a:lnSpc>
                <a:spcPct val="200000"/>
              </a:lnSpc>
              <a:defRPr/>
            </a:pPr>
            <a:r>
              <a:rPr lang="en-US" altLang="ko-KR" sz="2000" dirty="0">
                <a:latin typeface="돋움체" panose="020B0609000101010101" pitchFamily="49" charset="-127"/>
                <a:ea typeface="돋움체" panose="020B0609000101010101" pitchFamily="49" charset="-127"/>
              </a:rPr>
              <a:t> ○ </a:t>
            </a:r>
            <a:r>
              <a:rPr lang="ko-KR" altLang="en-US" sz="2000" dirty="0">
                <a:latin typeface="돋움체" panose="020B0609000101010101" pitchFamily="49" charset="-127"/>
                <a:ea typeface="돋움체" panose="020B0609000101010101" pitchFamily="49" charset="-127"/>
              </a:rPr>
              <a:t>승강기번호 표지의 </a:t>
            </a:r>
            <a:r>
              <a:rPr lang="ko-KR" altLang="en-US" sz="2000" dirty="0" err="1">
                <a:latin typeface="돋움체" panose="020B0609000101010101" pitchFamily="49" charset="-127"/>
                <a:ea typeface="돋움체" panose="020B0609000101010101" pitchFamily="49" charset="-127"/>
              </a:rPr>
              <a:t>발급</a:t>
            </a:r>
            <a:r>
              <a:rPr lang="ko-KR" altLang="en-US" sz="2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2000" dirty="0" err="1">
                <a:latin typeface="돋움체" panose="020B0609000101010101" pitchFamily="49" charset="-127"/>
                <a:ea typeface="돋움체" panose="020B0609000101010101" pitchFamily="49" charset="-127"/>
              </a:rPr>
              <a:t>부착</a:t>
            </a:r>
            <a:endParaRPr lang="en-US" altLang="ko-KR" sz="2000" dirty="0">
              <a:latin typeface="돋움체" panose="020B0609000101010101" pitchFamily="49" charset="-127"/>
              <a:ea typeface="돋움체" panose="020B0609000101010101" pitchFamily="49" charset="-127"/>
            </a:endParaRPr>
          </a:p>
          <a:p>
            <a:pPr>
              <a:lnSpc>
                <a:spcPct val="200000"/>
              </a:lnSpc>
              <a:defRPr/>
            </a:pP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-</a:t>
            </a:r>
            <a:r>
              <a:rPr lang="en-US" altLang="ko-KR" sz="2000" b="1" dirty="0">
                <a:latin typeface="HY견고딕"/>
                <a:ea typeface="HY견고딕"/>
              </a:rPr>
              <a:t> </a:t>
            </a:r>
            <a:r>
              <a:rPr lang="ko-KR" altLang="en-US" sz="2000" b="1" dirty="0">
                <a:latin typeface="HY견고딕"/>
                <a:ea typeface="나눔고딕" panose="020D0604000000000000"/>
              </a:rPr>
              <a:t>제</a:t>
            </a:r>
            <a:r>
              <a:rPr lang="en-US" altLang="ko-KR" sz="2000" b="1" dirty="0">
                <a:latin typeface="HY견고딕"/>
                <a:ea typeface="나눔고딕" panose="020D0604000000000000"/>
              </a:rPr>
              <a:t>1</a:t>
            </a:r>
            <a:r>
              <a:rPr lang="ko-KR" altLang="en-US" sz="2000" b="1" dirty="0">
                <a:latin typeface="HY견고딕"/>
                <a:ea typeface="나눔고딕" panose="020D0604000000000000"/>
              </a:rPr>
              <a:t>항</a:t>
            </a:r>
            <a:r>
              <a:rPr lang="ko-KR" altLang="en-US" sz="2000" b="1" dirty="0">
                <a:latin typeface="HY견고딕"/>
                <a:ea typeface="HY견고딕"/>
              </a:rPr>
              <a:t> 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행정안전부장관은 법제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73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항에 따라 승강기안전종합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  <a:defRPr/>
            </a:pP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정보망을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구축ㆍ운영하기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위해 법제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28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항에 따른 </a:t>
            </a:r>
            <a:r>
              <a:rPr lang="ko-KR" altLang="en-US" sz="20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설치검사를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  <a:defRPr/>
            </a:pP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받은 승강기 마다 고유한 번호를 부여하고 그 승강기번호가 새겨진 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  <a:defRPr/>
            </a:pP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표지를 해당 승강기의 제조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수입 업자에게 발급하여야 한다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200000"/>
              </a:lnSpc>
              <a:defRPr/>
            </a:pP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- 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항에 따른 승강기번호가 새겨진 표지를 발급받은 자는 그 표지를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  <a:defRPr/>
            </a:pP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해당 승강기에 즉시 부착해야 한다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216618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09"/>
            <a:ext cx="9137668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00112" y="692150"/>
            <a:ext cx="7344296" cy="40011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승강기종합정보시스템 운영 관련 승강기안전관리법</a:t>
            </a:r>
          </a:p>
        </p:txBody>
      </p:sp>
      <p:pic>
        <p:nvPicPr>
          <p:cNvPr id="6" name="Picture 11" descr="rect-2x2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92150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96925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3568" y="1155223"/>
            <a:ext cx="7678705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▣ 시행규칙 제</a:t>
            </a:r>
            <a:r>
              <a:rPr lang="en-US" altLang="ko-KR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79</a:t>
            </a: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조</a:t>
            </a:r>
            <a:r>
              <a:rPr lang="en-US" altLang="ko-KR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승강기안전종합정보망의 구축</a:t>
            </a:r>
            <a:r>
              <a:rPr lang="en-US" altLang="ko-KR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운영</a:t>
            </a:r>
            <a:r>
              <a:rPr lang="en-US" altLang="ko-KR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latin typeface="+mn-ea"/>
              </a:rPr>
              <a:t> ○ </a:t>
            </a:r>
            <a:r>
              <a:rPr lang="ko-KR" altLang="en-US" sz="2000" dirty="0">
                <a:latin typeface="+mn-ea"/>
              </a:rPr>
              <a:t>법 제</a:t>
            </a:r>
            <a:r>
              <a:rPr lang="en-US" altLang="ko-KR" sz="2000" dirty="0">
                <a:latin typeface="+mn-ea"/>
              </a:rPr>
              <a:t>73</a:t>
            </a:r>
            <a:r>
              <a:rPr lang="ko-KR" altLang="en-US" sz="2000" dirty="0">
                <a:latin typeface="+mn-ea"/>
              </a:rPr>
              <a:t>조에서 </a:t>
            </a:r>
            <a:r>
              <a:rPr lang="en-US" altLang="ko-KR" sz="2000" dirty="0">
                <a:latin typeface="+mn-ea"/>
              </a:rPr>
              <a:t>＂</a:t>
            </a:r>
            <a:r>
              <a:rPr lang="ko-KR" altLang="en-US" sz="2000" dirty="0">
                <a:latin typeface="+mn-ea"/>
              </a:rPr>
              <a:t>행정안전부령으로 정하는 정보</a:t>
            </a:r>
            <a:r>
              <a:rPr lang="en-US" altLang="ko-KR" sz="2000" dirty="0">
                <a:latin typeface="+mn-ea"/>
              </a:rPr>
              <a:t>“</a:t>
            </a: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latin typeface="나눔고딕" panose="020D0604000000000000" pitchFamily="50" charset="-127"/>
                <a:ea typeface="나눔고딕"/>
              </a:rPr>
              <a:t>   </a:t>
            </a:r>
            <a:r>
              <a:rPr lang="en-US" altLang="ko-KR" sz="2000" b="1" dirty="0">
                <a:latin typeface="나눔고딕" panose="020D0604000000000000" pitchFamily="50" charset="-127"/>
                <a:ea typeface="나눔고딕"/>
              </a:rPr>
              <a:t>- </a:t>
            </a:r>
            <a:r>
              <a:rPr lang="ko-KR" altLang="en-US" sz="2000" b="1" dirty="0">
                <a:latin typeface="나눔고딕" panose="020D0604000000000000" pitchFamily="50" charset="-127"/>
                <a:ea typeface="나눔고딕"/>
              </a:rPr>
              <a:t>법 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/>
              </a:rPr>
              <a:t>6</a:t>
            </a:r>
            <a:r>
              <a:rPr lang="ko-KR" altLang="en-US" sz="2000" b="1" dirty="0">
                <a:latin typeface="나눔고딕" panose="020D0604000000000000" pitchFamily="50" charset="-127"/>
                <a:ea typeface="나눔고딕"/>
              </a:rPr>
              <a:t>조제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/>
              </a:rPr>
              <a:t>1</a:t>
            </a:r>
            <a:r>
              <a:rPr lang="ko-KR" altLang="en-US" sz="2000" b="1" dirty="0" err="1">
                <a:latin typeface="나눔고딕" panose="020D0604000000000000" pitchFamily="50" charset="-127"/>
                <a:ea typeface="나눔고딕"/>
              </a:rPr>
              <a:t>항제</a:t>
            </a:r>
            <a:r>
              <a:rPr lang="en-US" altLang="ko-KR" sz="2000" b="1" dirty="0">
                <a:latin typeface="나눔고딕" panose="020D0604000000000000" pitchFamily="50" charset="-127"/>
                <a:ea typeface="나눔고딕"/>
              </a:rPr>
              <a:t>1</a:t>
            </a:r>
            <a:r>
              <a:rPr lang="ko-KR" altLang="en-US" sz="2000" b="1" dirty="0">
                <a:latin typeface="나눔고딕" panose="020D0604000000000000" pitchFamily="50" charset="-127"/>
                <a:ea typeface="나눔고딕"/>
              </a:rPr>
              <a:t>호에 따른 제조업 또는 </a:t>
            </a:r>
            <a:r>
              <a:rPr lang="ko-KR" altLang="en-US" sz="2000" b="1" dirty="0" err="1">
                <a:latin typeface="나눔고딕" panose="020D0604000000000000" pitchFamily="50" charset="-127"/>
                <a:ea typeface="나눔고딕"/>
              </a:rPr>
              <a:t>수입업의</a:t>
            </a:r>
            <a:r>
              <a:rPr lang="ko-KR" altLang="en-US" sz="2000" b="1" dirty="0">
                <a:latin typeface="나눔고딕" panose="020D0604000000000000" pitchFamily="50" charset="-127"/>
                <a:ea typeface="나눔고딕"/>
              </a:rPr>
              <a:t> 등록 현황</a:t>
            </a:r>
            <a:endParaRPr lang="en-US" altLang="ko-KR" sz="2000" b="1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  </a:t>
            </a:r>
            <a:endParaRPr lang="ko-KR" altLang="en-US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</a:t>
            </a: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+mn-ea"/>
            </a:endParaRPr>
          </a:p>
        </p:txBody>
      </p:sp>
      <p:pic>
        <p:nvPicPr>
          <p:cNvPr id="18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64" y="2525853"/>
            <a:ext cx="8641208" cy="4503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 Box 57"/>
          <p:cNvSpPr txBox="1">
            <a:spLocks noChangeArrowheads="1"/>
          </p:cNvSpPr>
          <p:nvPr/>
        </p:nvSpPr>
        <p:spPr bwMode="auto">
          <a:xfrm>
            <a:off x="784144" y="2924943"/>
            <a:ext cx="7820304" cy="17543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Tx/>
              <a:buBlip>
                <a:blip r:embed="rId5"/>
              </a:buBlip>
            </a:pPr>
            <a:r>
              <a:rPr lang="en-US" altLang="ko-KR" b="1" dirty="0"/>
              <a:t> </a:t>
            </a:r>
            <a:r>
              <a:rPr lang="ko-KR" altLang="en-US" b="1" dirty="0"/>
              <a:t>근거  법조문</a:t>
            </a:r>
            <a:r>
              <a:rPr lang="en-US" altLang="ko-KR" b="1" dirty="0"/>
              <a:t>(</a:t>
            </a:r>
            <a:r>
              <a:rPr lang="ko-KR" altLang="en-US" b="1" dirty="0"/>
              <a:t> </a:t>
            </a:r>
            <a:r>
              <a:rPr lang="ko-KR" altLang="en-US" b="1" dirty="0">
                <a:solidFill>
                  <a:srgbClr val="FF0000"/>
                </a:solidFill>
              </a:rPr>
              <a:t>법 제</a:t>
            </a:r>
            <a:r>
              <a:rPr lang="en-US" altLang="ko-KR" b="1" dirty="0">
                <a:solidFill>
                  <a:srgbClr val="FF0000"/>
                </a:solidFill>
              </a:rPr>
              <a:t>82</a:t>
            </a:r>
            <a:r>
              <a:rPr lang="ko-KR" altLang="en-US" b="1" dirty="0">
                <a:solidFill>
                  <a:srgbClr val="FF0000"/>
                </a:solidFill>
              </a:rPr>
              <a:t>조</a:t>
            </a:r>
            <a:r>
              <a:rPr lang="en-US" altLang="ko-KR" b="1" dirty="0">
                <a:solidFill>
                  <a:srgbClr val="FF0000"/>
                </a:solidFill>
              </a:rPr>
              <a:t>2</a:t>
            </a:r>
            <a:r>
              <a:rPr lang="ko-KR" altLang="en-US" b="1" dirty="0">
                <a:solidFill>
                  <a:srgbClr val="FF0000"/>
                </a:solidFill>
              </a:rPr>
              <a:t>항</a:t>
            </a:r>
            <a:r>
              <a:rPr lang="en-US" altLang="ko-KR" b="1" dirty="0">
                <a:solidFill>
                  <a:srgbClr val="FF0000"/>
                </a:solidFill>
              </a:rPr>
              <a:t>,</a:t>
            </a:r>
            <a:r>
              <a:rPr lang="ko-KR" altLang="en-US" b="1" dirty="0">
                <a:solidFill>
                  <a:srgbClr val="FF0000"/>
                </a:solidFill>
              </a:rPr>
              <a:t>제</a:t>
            </a:r>
            <a:r>
              <a:rPr lang="en-US" altLang="ko-KR" b="1" dirty="0">
                <a:solidFill>
                  <a:srgbClr val="FF0000"/>
                </a:solidFill>
              </a:rPr>
              <a:t>1</a:t>
            </a:r>
            <a:r>
              <a:rPr lang="ko-KR" altLang="en-US" b="1" dirty="0">
                <a:solidFill>
                  <a:srgbClr val="FF0000"/>
                </a:solidFill>
              </a:rPr>
              <a:t>호 </a:t>
            </a:r>
            <a:r>
              <a:rPr lang="en-US" altLang="ko-KR" b="1" dirty="0">
                <a:solidFill>
                  <a:srgbClr val="FF0000"/>
                </a:solidFill>
              </a:rPr>
              <a:t>) , </a:t>
            </a:r>
            <a:r>
              <a:rPr lang="ko-KR" altLang="en-US" b="1" dirty="0">
                <a:solidFill>
                  <a:srgbClr val="FF0000"/>
                </a:solidFill>
              </a:rPr>
              <a:t>과태료의 </a:t>
            </a:r>
            <a:r>
              <a:rPr lang="en-US" altLang="ko-KR" b="1" dirty="0">
                <a:solidFill>
                  <a:srgbClr val="FF0000"/>
                </a:solidFill>
              </a:rPr>
              <a:t>_</a:t>
            </a:r>
            <a:r>
              <a:rPr lang="ko-KR" altLang="en-US" b="1" dirty="0">
                <a:solidFill>
                  <a:srgbClr val="FF0000"/>
                </a:solidFill>
              </a:rPr>
              <a:t>부과기준</a:t>
            </a:r>
            <a:endParaRPr lang="en-US" altLang="ko-KR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5"/>
              </a:buBlip>
            </a:pPr>
            <a:r>
              <a:rPr lang="ko-KR" altLang="en-US" b="1" dirty="0"/>
              <a:t>제</a:t>
            </a:r>
            <a:r>
              <a:rPr lang="en-US" altLang="ko-KR" b="1" dirty="0"/>
              <a:t>82</a:t>
            </a:r>
            <a:r>
              <a:rPr lang="ko-KR" altLang="en-US" b="1" dirty="0"/>
              <a:t>조</a:t>
            </a:r>
            <a:r>
              <a:rPr lang="en-US" altLang="ko-KR" b="1" dirty="0"/>
              <a:t>(</a:t>
            </a:r>
            <a:r>
              <a:rPr lang="ko-KR" altLang="en-US" b="1" dirty="0"/>
              <a:t>과태료</a:t>
            </a:r>
            <a:r>
              <a:rPr lang="en-US" altLang="ko-KR" b="1" dirty="0"/>
              <a:t>)  </a:t>
            </a:r>
            <a:endParaRPr lang="ko-KR" altLang="en-US" b="1" dirty="0"/>
          </a:p>
          <a:p>
            <a:pPr>
              <a:lnSpc>
                <a:spcPct val="150000"/>
              </a:lnSpc>
            </a:pPr>
            <a:r>
              <a:rPr lang="ko-KR" altLang="en-US" b="1" dirty="0">
                <a:latin typeface="맑은 고딕"/>
                <a:ea typeface="맑은 고딕"/>
              </a:rPr>
              <a:t>① 다음 각 호의 어느 하나에  해당하는 자에게는 </a:t>
            </a:r>
            <a:r>
              <a:rPr lang="ko-KR" altLang="en-US" b="1" dirty="0" err="1">
                <a:latin typeface="맑은 고딕"/>
                <a:ea typeface="맑은 고딕"/>
              </a:rPr>
              <a:t>오백만원</a:t>
            </a:r>
            <a:r>
              <a:rPr lang="ko-KR" altLang="en-US" b="1" dirty="0">
                <a:latin typeface="맑은 고딕"/>
                <a:ea typeface="맑은 고딕"/>
              </a:rPr>
              <a:t> 이하의 과태료를 부과한다</a:t>
            </a:r>
            <a:r>
              <a:rPr lang="en-US" altLang="ko-KR" b="1" dirty="0">
                <a:latin typeface="맑은 고딕"/>
                <a:ea typeface="맑은 고딕"/>
              </a:rPr>
              <a:t>&lt;</a:t>
            </a:r>
            <a:r>
              <a:rPr lang="ko-KR" altLang="en-US" b="1" dirty="0">
                <a:latin typeface="맑은 고딕"/>
                <a:ea typeface="맑은 고딕"/>
              </a:rPr>
              <a:t>개정</a:t>
            </a:r>
            <a:r>
              <a:rPr lang="en-US" altLang="ko-KR" b="1" dirty="0">
                <a:latin typeface="맑은 고딕"/>
                <a:ea typeface="맑은 고딕"/>
              </a:rPr>
              <a:t>2009.1.30,2012.2.22,2015.8.11,2019.4.30,2021.1.12&gt;</a:t>
            </a: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865621"/>
              </p:ext>
            </p:extLst>
          </p:nvPr>
        </p:nvGraphicFramePr>
        <p:xfrm>
          <a:off x="755576" y="4725143"/>
          <a:ext cx="7848872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0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9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23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5929">
                <a:tc>
                  <a:txBody>
                    <a:bodyPr/>
                    <a:lstStyle/>
                    <a:p>
                      <a:pPr algn="ctr" latinLnBrk="1"/>
                      <a:endParaRPr lang="en-US" altLang="ko-KR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위반행위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en-US" altLang="ko-KR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과태료 금액</a:t>
                      </a:r>
                      <a:endParaRPr lang="en-US" altLang="ko-KR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116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법 제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항 후단에 따른 제조업 또는 </a:t>
                      </a:r>
                      <a:r>
                        <a:rPr lang="ko-KR" alt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수입업의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폐업∙휴업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등의 신고를 하지 아니한 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116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50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만원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100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만원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100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만원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98081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09"/>
            <a:ext cx="9137668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00112" y="692150"/>
            <a:ext cx="7344296" cy="40011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승강기종합정보시스템 운영 관련 승강기안전관리법</a:t>
            </a:r>
          </a:p>
        </p:txBody>
      </p:sp>
      <p:pic>
        <p:nvPicPr>
          <p:cNvPr id="6" name="Picture 11" descr="rect-2x2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92150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96925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3568" y="1155223"/>
            <a:ext cx="7704856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▣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 시행규칙 제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79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조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승강기종합정보망의 운영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b="1" dirty="0">
                <a:latin typeface="+mn-ea"/>
              </a:rPr>
              <a:t> </a:t>
            </a:r>
            <a:r>
              <a:rPr lang="en-US" altLang="ko-KR" b="1" dirty="0">
                <a:latin typeface="나눔고딕" panose="020D0604000000000000" pitchFamily="50" charset="-127"/>
                <a:ea typeface="나눔고딕"/>
              </a:rPr>
              <a:t> - </a:t>
            </a:r>
            <a:r>
              <a:rPr lang="ko-KR" altLang="en-US" b="1" dirty="0">
                <a:latin typeface="나눔고딕" panose="020D0604000000000000" pitchFamily="50" charset="-127"/>
                <a:ea typeface="나눔고딕"/>
              </a:rPr>
              <a:t>법 제</a:t>
            </a:r>
            <a:r>
              <a:rPr lang="en-US" altLang="ko-KR" b="1" dirty="0">
                <a:latin typeface="나눔고딕" panose="020D0604000000000000" pitchFamily="50" charset="-127"/>
                <a:ea typeface="나눔고딕"/>
              </a:rPr>
              <a:t>27</a:t>
            </a:r>
            <a:r>
              <a:rPr lang="ko-KR" altLang="en-US" b="1" dirty="0">
                <a:latin typeface="나눔고딕" panose="020D0604000000000000" pitchFamily="50" charset="-127"/>
                <a:ea typeface="나눔고딕"/>
              </a:rPr>
              <a:t>조에 따른 승강기 설치신고 현황</a:t>
            </a:r>
          </a:p>
          <a:p>
            <a:pPr fontAlgn="base">
              <a:lnSpc>
                <a:spcPct val="150000"/>
              </a:lnSpc>
            </a:pPr>
            <a:endParaRPr lang="en-US" altLang="ko-KR" b="1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  </a:t>
            </a:r>
            <a:endParaRPr lang="ko-KR" altLang="en-US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</a:t>
            </a: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+mn-ea"/>
            </a:endParaRPr>
          </a:p>
        </p:txBody>
      </p:sp>
      <p:pic>
        <p:nvPicPr>
          <p:cNvPr id="18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348880"/>
            <a:ext cx="7993136" cy="441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 Box 57"/>
          <p:cNvSpPr txBox="1">
            <a:spLocks noChangeArrowheads="1"/>
          </p:cNvSpPr>
          <p:nvPr/>
        </p:nvSpPr>
        <p:spPr bwMode="auto">
          <a:xfrm>
            <a:off x="784144" y="2924943"/>
            <a:ext cx="7028216" cy="32778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5"/>
              </a:buBlip>
            </a:pPr>
            <a:r>
              <a:rPr lang="en-US" altLang="ko-KR" sz="1200" b="1" dirty="0"/>
              <a:t> </a:t>
            </a:r>
            <a:r>
              <a:rPr lang="ko-KR" altLang="en-US" sz="1200" b="1" dirty="0"/>
              <a:t>근거  법조문    </a:t>
            </a:r>
            <a:r>
              <a:rPr lang="en-US" altLang="ko-KR" sz="1200" b="1" dirty="0"/>
              <a:t>(</a:t>
            </a:r>
            <a:r>
              <a:rPr lang="ko-KR" altLang="en-US" sz="1200" b="1" dirty="0"/>
              <a:t> </a:t>
            </a:r>
            <a:r>
              <a:rPr lang="ko-KR" altLang="en-US" sz="1200" b="1" dirty="0">
                <a:solidFill>
                  <a:srgbClr val="FF0000"/>
                </a:solidFill>
              </a:rPr>
              <a:t>법 제</a:t>
            </a:r>
            <a:r>
              <a:rPr lang="en-US" altLang="ko-KR" sz="1200" b="1" dirty="0">
                <a:solidFill>
                  <a:srgbClr val="FF0000"/>
                </a:solidFill>
              </a:rPr>
              <a:t>82</a:t>
            </a:r>
            <a:r>
              <a:rPr lang="ko-KR" altLang="en-US" sz="1200" b="1" dirty="0">
                <a:solidFill>
                  <a:srgbClr val="FF0000"/>
                </a:solidFill>
              </a:rPr>
              <a:t>조</a:t>
            </a:r>
            <a:r>
              <a:rPr lang="en-US" altLang="ko-KR" sz="1200" b="1" dirty="0">
                <a:solidFill>
                  <a:srgbClr val="FF0000"/>
                </a:solidFill>
              </a:rPr>
              <a:t>2</a:t>
            </a:r>
            <a:r>
              <a:rPr lang="ko-KR" altLang="en-US" sz="1200" b="1" dirty="0">
                <a:solidFill>
                  <a:srgbClr val="FF0000"/>
                </a:solidFill>
              </a:rPr>
              <a:t>항</a:t>
            </a:r>
            <a:r>
              <a:rPr lang="en-US" altLang="ko-KR" sz="1200" b="1" dirty="0">
                <a:solidFill>
                  <a:srgbClr val="FF0000"/>
                </a:solidFill>
              </a:rPr>
              <a:t>,</a:t>
            </a:r>
            <a:r>
              <a:rPr lang="ko-KR" altLang="en-US" sz="1200" b="1" dirty="0">
                <a:solidFill>
                  <a:srgbClr val="FF0000"/>
                </a:solidFill>
              </a:rPr>
              <a:t>제</a:t>
            </a:r>
            <a:r>
              <a:rPr lang="en-US" altLang="ko-KR" sz="1200" b="1" dirty="0">
                <a:solidFill>
                  <a:srgbClr val="FF0000"/>
                </a:solidFill>
              </a:rPr>
              <a:t>11</a:t>
            </a:r>
            <a:r>
              <a:rPr lang="ko-KR" altLang="en-US" sz="1200" b="1" dirty="0">
                <a:solidFill>
                  <a:srgbClr val="FF0000"/>
                </a:solidFill>
              </a:rPr>
              <a:t>호 </a:t>
            </a:r>
            <a:r>
              <a:rPr lang="en-US" altLang="ko-KR" sz="1200" b="1" dirty="0">
                <a:solidFill>
                  <a:srgbClr val="FF0000"/>
                </a:solidFill>
              </a:rPr>
              <a:t>) , </a:t>
            </a:r>
            <a:r>
              <a:rPr lang="ko-KR" altLang="en-US" sz="1200" b="1" dirty="0">
                <a:solidFill>
                  <a:srgbClr val="FF0000"/>
                </a:solidFill>
              </a:rPr>
              <a:t>과태료의 </a:t>
            </a:r>
            <a:r>
              <a:rPr lang="en-US" altLang="ko-KR" sz="1200" b="1" dirty="0">
                <a:solidFill>
                  <a:srgbClr val="FF0000"/>
                </a:solidFill>
              </a:rPr>
              <a:t>_</a:t>
            </a:r>
            <a:r>
              <a:rPr lang="ko-KR" altLang="en-US" sz="1200" b="1" dirty="0">
                <a:solidFill>
                  <a:srgbClr val="FF0000"/>
                </a:solidFill>
              </a:rPr>
              <a:t>부과기준</a:t>
            </a:r>
            <a:endParaRPr lang="en-US" altLang="ko-KR" sz="12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5"/>
              </a:buBlip>
            </a:pPr>
            <a:r>
              <a:rPr lang="ko-KR" altLang="en-US" sz="1200" b="1" dirty="0"/>
              <a:t>제</a:t>
            </a:r>
            <a:r>
              <a:rPr lang="en-US" altLang="ko-KR" sz="1200" b="1" dirty="0"/>
              <a:t>82</a:t>
            </a:r>
            <a:r>
              <a:rPr lang="ko-KR" altLang="en-US" sz="1200" b="1" dirty="0"/>
              <a:t>조</a:t>
            </a:r>
            <a:r>
              <a:rPr lang="en-US" altLang="ko-KR" sz="1200" b="1" dirty="0"/>
              <a:t>(</a:t>
            </a:r>
            <a:r>
              <a:rPr lang="ko-KR" altLang="en-US" sz="1200" b="1" dirty="0"/>
              <a:t>과태료</a:t>
            </a:r>
            <a:r>
              <a:rPr lang="en-US" altLang="ko-KR" sz="1200" b="1" dirty="0"/>
              <a:t>)  </a:t>
            </a:r>
            <a:endParaRPr lang="ko-KR" altLang="en-US" sz="1200" b="1" dirty="0"/>
          </a:p>
          <a:p>
            <a:pPr>
              <a:lnSpc>
                <a:spcPct val="150000"/>
              </a:lnSpc>
            </a:pPr>
            <a:r>
              <a:rPr lang="ko-KR" altLang="en-US" sz="1200" b="1" dirty="0"/>
              <a:t>  </a:t>
            </a:r>
            <a:r>
              <a:rPr lang="ko-KR" altLang="en-US" sz="1200" b="1" dirty="0">
                <a:latin typeface="맑은 고딕"/>
                <a:ea typeface="맑은 고딕"/>
              </a:rPr>
              <a:t>① 다음 각 호의 어느 하나에  해당하는 자에게는 </a:t>
            </a:r>
            <a:r>
              <a:rPr lang="ko-KR" altLang="en-US" sz="1200" b="1" dirty="0" err="1">
                <a:latin typeface="맑은 고딕"/>
                <a:ea typeface="맑은 고딕"/>
              </a:rPr>
              <a:t>오백만원</a:t>
            </a:r>
            <a:r>
              <a:rPr lang="ko-KR" altLang="en-US" sz="1200" b="1" dirty="0">
                <a:latin typeface="맑은 고딕"/>
                <a:ea typeface="맑은 고딕"/>
              </a:rPr>
              <a:t> 이하의 과태료를 부과한다</a:t>
            </a:r>
            <a:endParaRPr lang="en-US" altLang="ko-KR" sz="12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맑은 고딕"/>
                <a:ea typeface="맑은 고딕"/>
              </a:rPr>
              <a:t>     &lt;</a:t>
            </a:r>
            <a:r>
              <a:rPr lang="ko-KR" altLang="en-US" sz="1200" b="1" dirty="0">
                <a:latin typeface="맑은 고딕"/>
                <a:ea typeface="맑은 고딕"/>
              </a:rPr>
              <a:t>개정</a:t>
            </a:r>
            <a:r>
              <a:rPr lang="en-US" altLang="ko-KR" sz="1200" b="1" dirty="0">
                <a:latin typeface="맑은 고딕"/>
                <a:ea typeface="맑은 고딕"/>
              </a:rPr>
              <a:t>2009.1.30,2012.2.22,2015.8.11,2019.4.30,2021.1.12&gt;</a:t>
            </a: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latin typeface="맑은 고딕"/>
                <a:ea typeface="맑은 고딕"/>
              </a:rPr>
              <a:t>      </a:t>
            </a: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ko-KR" altLang="en-US" sz="1000" b="1" dirty="0"/>
          </a:p>
          <a:p>
            <a:pPr>
              <a:lnSpc>
                <a:spcPct val="150000"/>
              </a:lnSpc>
            </a:pPr>
            <a:endParaRPr lang="ko-KR" altLang="en-US" sz="1000" b="1" dirty="0"/>
          </a:p>
        </p:txBody>
      </p:sp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48932"/>
              </p:ext>
            </p:extLst>
          </p:nvPr>
        </p:nvGraphicFramePr>
        <p:xfrm>
          <a:off x="899592" y="4077072"/>
          <a:ext cx="6624216" cy="1867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36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5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5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3082"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위반행위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과태료 금액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829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ko-KR" alt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법 제</a:t>
                      </a: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r>
                        <a:rPr lang="ko-KR" alt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조를 위반하여 승강기의 </a:t>
                      </a:r>
                      <a:endParaRPr lang="en-US" altLang="ko-K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ko-KR" alt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설치 사실을 신고하지 아니한 경우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  <a:latin typeface="+mn-lt"/>
                        </a:rPr>
                        <a:t>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  <a:latin typeface="+mn-lt"/>
                        </a:rPr>
                        <a:t>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  <a:latin typeface="+mn-lt"/>
                        </a:rPr>
                        <a:t>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9281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+mn-lt"/>
                        </a:rPr>
                        <a:t>50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  <a:latin typeface="+mn-lt"/>
                        </a:rPr>
                        <a:t>만원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  <a:latin typeface="+mn-lt"/>
                        </a:rPr>
                        <a:t>만원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  <a:latin typeface="+mn-lt"/>
                        </a:rPr>
                        <a:t>만원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0011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09"/>
            <a:ext cx="9137668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00112" y="692150"/>
            <a:ext cx="7344296" cy="40011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승강기종합정보시스템 운영 관련 승강기안전관리법</a:t>
            </a:r>
          </a:p>
        </p:txBody>
      </p:sp>
      <p:pic>
        <p:nvPicPr>
          <p:cNvPr id="6" name="Picture 11" descr="rect-2x2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92150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96925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3568" y="1155223"/>
            <a:ext cx="6106159" cy="51244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▣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 시행규칙 제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79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조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승강기안전종합정보망의 구축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운영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b="1" dirty="0">
                <a:latin typeface="나눔고딕" panose="020D0604000000000000" pitchFamily="50" charset="-127"/>
                <a:ea typeface="나눔고딕"/>
              </a:rPr>
              <a:t>- </a:t>
            </a:r>
            <a:r>
              <a:rPr lang="ko-KR" altLang="en-US" b="1" dirty="0">
                <a:latin typeface="나눔고딕" panose="020D0604000000000000" pitchFamily="50" charset="-127"/>
                <a:ea typeface="나눔고딕"/>
              </a:rPr>
              <a:t>법 제</a:t>
            </a:r>
            <a:r>
              <a:rPr lang="en-US" altLang="ko-KR" b="1" dirty="0">
                <a:latin typeface="나눔고딕" panose="020D0604000000000000" pitchFamily="50" charset="-127"/>
                <a:ea typeface="나눔고딕"/>
              </a:rPr>
              <a:t>31</a:t>
            </a:r>
            <a:r>
              <a:rPr lang="ko-KR" altLang="en-US" b="1" dirty="0">
                <a:latin typeface="나눔고딕" panose="020D0604000000000000" pitchFamily="50" charset="-127"/>
                <a:ea typeface="나눔고딕"/>
              </a:rPr>
              <a:t>조제</a:t>
            </a:r>
            <a:r>
              <a:rPr lang="en-US" altLang="ko-KR" b="1" dirty="0">
                <a:latin typeface="나눔고딕" panose="020D0604000000000000" pitchFamily="50" charset="-127"/>
                <a:ea typeface="나눔고딕"/>
              </a:rPr>
              <a:t>1</a:t>
            </a:r>
            <a:r>
              <a:rPr lang="ko-KR" altLang="en-US" b="1" dirty="0">
                <a:latin typeface="나눔고딕" panose="020D0604000000000000" pitchFamily="50" charset="-127"/>
                <a:ea typeface="나눔고딕"/>
              </a:rPr>
              <a:t>항에 따른 자체점검 현황</a:t>
            </a: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  </a:t>
            </a:r>
            <a:endParaRPr lang="ko-KR" altLang="en-US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</a:t>
            </a: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+mn-ea"/>
            </a:endParaRPr>
          </a:p>
        </p:txBody>
      </p:sp>
      <p:pic>
        <p:nvPicPr>
          <p:cNvPr id="18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20888"/>
            <a:ext cx="7777112" cy="4431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 Box 57"/>
          <p:cNvSpPr txBox="1">
            <a:spLocks noChangeArrowheads="1"/>
          </p:cNvSpPr>
          <p:nvPr/>
        </p:nvSpPr>
        <p:spPr bwMode="auto">
          <a:xfrm>
            <a:off x="784144" y="2708920"/>
            <a:ext cx="7028216" cy="355481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5"/>
              </a:buBlip>
            </a:pPr>
            <a:r>
              <a:rPr lang="en-US" altLang="ko-KR" sz="1000" b="1" dirty="0"/>
              <a:t> </a:t>
            </a:r>
            <a:r>
              <a:rPr lang="ko-KR" altLang="en-US" sz="1000" b="1" dirty="0"/>
              <a:t>근거  법조문    </a:t>
            </a:r>
            <a:r>
              <a:rPr lang="en-US" altLang="ko-KR" sz="1000" b="1" dirty="0"/>
              <a:t>(</a:t>
            </a:r>
            <a:r>
              <a:rPr lang="ko-KR" altLang="en-US" sz="1000" b="1" dirty="0"/>
              <a:t> </a:t>
            </a:r>
            <a:r>
              <a:rPr lang="ko-KR" altLang="en-US" sz="1000" b="1" dirty="0">
                <a:solidFill>
                  <a:srgbClr val="FF0000"/>
                </a:solidFill>
              </a:rPr>
              <a:t>법 제</a:t>
            </a:r>
            <a:r>
              <a:rPr lang="en-US" altLang="ko-KR" sz="1000" b="1" dirty="0">
                <a:solidFill>
                  <a:srgbClr val="FF0000"/>
                </a:solidFill>
              </a:rPr>
              <a:t>82</a:t>
            </a:r>
            <a:r>
              <a:rPr lang="ko-KR" altLang="en-US" sz="1000" b="1" dirty="0">
                <a:solidFill>
                  <a:srgbClr val="FF0000"/>
                </a:solidFill>
              </a:rPr>
              <a:t>조</a:t>
            </a:r>
            <a:r>
              <a:rPr lang="en-US" altLang="ko-KR" sz="1000" b="1" dirty="0">
                <a:solidFill>
                  <a:srgbClr val="FF0000"/>
                </a:solidFill>
              </a:rPr>
              <a:t>2</a:t>
            </a:r>
            <a:r>
              <a:rPr lang="ko-KR" altLang="en-US" sz="1000" b="1" dirty="0">
                <a:solidFill>
                  <a:srgbClr val="FF0000"/>
                </a:solidFill>
              </a:rPr>
              <a:t>항</a:t>
            </a:r>
            <a:r>
              <a:rPr lang="en-US" altLang="ko-KR" sz="1000" b="1" dirty="0">
                <a:solidFill>
                  <a:srgbClr val="FF0000"/>
                </a:solidFill>
              </a:rPr>
              <a:t>,</a:t>
            </a:r>
            <a:r>
              <a:rPr lang="ko-KR" altLang="en-US" sz="1000" b="1" dirty="0">
                <a:solidFill>
                  <a:srgbClr val="FF0000"/>
                </a:solidFill>
              </a:rPr>
              <a:t>제</a:t>
            </a:r>
            <a:r>
              <a:rPr lang="en-US" altLang="ko-KR" sz="1000" b="1" dirty="0">
                <a:solidFill>
                  <a:srgbClr val="FF0000"/>
                </a:solidFill>
              </a:rPr>
              <a:t>14</a:t>
            </a:r>
            <a:r>
              <a:rPr lang="ko-KR" altLang="en-US" sz="1000" b="1" dirty="0">
                <a:solidFill>
                  <a:srgbClr val="FF0000"/>
                </a:solidFill>
              </a:rPr>
              <a:t>호 </a:t>
            </a:r>
            <a:r>
              <a:rPr lang="en-US" altLang="ko-KR" sz="1000" b="1" dirty="0">
                <a:solidFill>
                  <a:srgbClr val="FF0000"/>
                </a:solidFill>
              </a:rPr>
              <a:t>) , </a:t>
            </a:r>
            <a:r>
              <a:rPr lang="ko-KR" altLang="en-US" sz="1000" b="1" dirty="0">
                <a:solidFill>
                  <a:srgbClr val="FF0000"/>
                </a:solidFill>
              </a:rPr>
              <a:t>과태료의 </a:t>
            </a:r>
            <a:r>
              <a:rPr lang="en-US" altLang="ko-KR" sz="1000" b="1" dirty="0">
                <a:solidFill>
                  <a:srgbClr val="FF0000"/>
                </a:solidFill>
              </a:rPr>
              <a:t>_</a:t>
            </a:r>
            <a:r>
              <a:rPr lang="ko-KR" altLang="en-US" sz="1000" b="1" dirty="0">
                <a:solidFill>
                  <a:srgbClr val="FF0000"/>
                </a:solidFill>
              </a:rPr>
              <a:t>부과기준</a:t>
            </a:r>
            <a:endParaRPr lang="en-US" altLang="ko-KR" sz="10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5"/>
              </a:buBlip>
            </a:pPr>
            <a:r>
              <a:rPr lang="ko-KR" altLang="en-US" sz="1000" b="1" dirty="0"/>
              <a:t>제</a:t>
            </a:r>
            <a:r>
              <a:rPr lang="en-US" altLang="ko-KR" sz="1000" b="1" dirty="0"/>
              <a:t>82</a:t>
            </a:r>
            <a:r>
              <a:rPr lang="ko-KR" altLang="en-US" sz="1000" b="1" dirty="0"/>
              <a:t>조</a:t>
            </a:r>
            <a:r>
              <a:rPr lang="en-US" altLang="ko-KR" sz="1000" b="1" dirty="0"/>
              <a:t>(</a:t>
            </a:r>
            <a:r>
              <a:rPr lang="ko-KR" altLang="en-US" sz="1000" b="1" dirty="0"/>
              <a:t>과태료</a:t>
            </a:r>
            <a:r>
              <a:rPr lang="en-US" altLang="ko-KR" sz="1000" b="1" dirty="0"/>
              <a:t>)  </a:t>
            </a:r>
            <a:endParaRPr lang="ko-KR" altLang="en-US" sz="1000" b="1" dirty="0"/>
          </a:p>
          <a:p>
            <a:pPr>
              <a:lnSpc>
                <a:spcPct val="150000"/>
              </a:lnSpc>
            </a:pPr>
            <a:r>
              <a:rPr lang="ko-KR" altLang="en-US" sz="1000" b="1" dirty="0"/>
              <a:t>  </a:t>
            </a:r>
            <a:r>
              <a:rPr lang="ko-KR" altLang="en-US" sz="1000" b="1" dirty="0">
                <a:latin typeface="맑은 고딕"/>
                <a:ea typeface="맑은 고딕"/>
              </a:rPr>
              <a:t>① 다음 각 호의 어느 하나에  해당하는 자에게는 </a:t>
            </a:r>
            <a:r>
              <a:rPr lang="ko-KR" altLang="en-US" sz="1000" b="1" dirty="0" err="1">
                <a:latin typeface="맑은 고딕"/>
                <a:ea typeface="맑은 고딕"/>
              </a:rPr>
              <a:t>오백만원</a:t>
            </a:r>
            <a:r>
              <a:rPr lang="ko-KR" altLang="en-US" sz="1000" b="1" dirty="0">
                <a:latin typeface="맑은 고딕"/>
                <a:ea typeface="맑은 고딕"/>
              </a:rPr>
              <a:t> 이하의 과태료를 부과한다</a:t>
            </a: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latin typeface="맑은 고딕"/>
                <a:ea typeface="맑은 고딕"/>
              </a:rPr>
              <a:t>     &lt;</a:t>
            </a:r>
            <a:r>
              <a:rPr lang="ko-KR" altLang="en-US" sz="1000" b="1" dirty="0">
                <a:latin typeface="맑은 고딕"/>
                <a:ea typeface="맑은 고딕"/>
              </a:rPr>
              <a:t>개정</a:t>
            </a:r>
            <a:r>
              <a:rPr lang="en-US" altLang="ko-KR" sz="1000" b="1" dirty="0">
                <a:latin typeface="맑은 고딕"/>
                <a:ea typeface="맑은 고딕"/>
              </a:rPr>
              <a:t>2009.1.30,2012.2.22,2015.8.11,2019.4.30,2021.1.12&gt;</a:t>
            </a: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latin typeface="맑은 고딕"/>
                <a:ea typeface="맑은 고딕"/>
              </a:rPr>
              <a:t>      </a:t>
            </a: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ko-KR" altLang="en-US" sz="1000" b="1" dirty="0"/>
          </a:p>
          <a:p>
            <a:pPr>
              <a:lnSpc>
                <a:spcPct val="150000"/>
              </a:lnSpc>
            </a:pPr>
            <a:endParaRPr lang="ko-KR" altLang="en-US" sz="1000" b="1" dirty="0"/>
          </a:p>
        </p:txBody>
      </p:sp>
      <p:graphicFrame>
        <p:nvGraphicFramePr>
          <p:cNvPr id="20" name="표 19"/>
          <p:cNvGraphicFramePr>
            <a:graphicFrameLocks noGrp="1"/>
          </p:cNvGraphicFramePr>
          <p:nvPr>
            <p:extLst/>
          </p:nvPr>
        </p:nvGraphicFramePr>
        <p:xfrm>
          <a:off x="900112" y="3741008"/>
          <a:ext cx="6624216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36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5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5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0497"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위반행위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과태료 금액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198">
                <a:tc rowSpan="2">
                  <a:txBody>
                    <a:bodyPr/>
                    <a:lstStyle/>
                    <a:p>
                      <a:pPr fontAlgn="base" latinLnBrk="1"/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법 제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항을 위반하여 자체점검 결과를 승강기안전종합정보망에 입력하지 아니하거나 거짓으로 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입력한 자</a:t>
                      </a:r>
                    </a:p>
                    <a:p>
                      <a:pPr fontAlgn="base" latinLnBrk="1"/>
                      <a:endParaRPr lang="ko-KR" alt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497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만원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lt"/>
                        </a:rPr>
                        <a:t>200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만원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lt"/>
                        </a:rPr>
                        <a:t>400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만원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507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09"/>
            <a:ext cx="9137668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00112" y="692150"/>
            <a:ext cx="7344296" cy="40011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승강기종합정보시스템 운영 관련 승강기안전관리법</a:t>
            </a:r>
          </a:p>
        </p:txBody>
      </p:sp>
      <p:pic>
        <p:nvPicPr>
          <p:cNvPr id="6" name="Picture 11" descr="rect-2x2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92150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96925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3568" y="1155223"/>
            <a:ext cx="6106159" cy="51244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▣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 시행규칙 제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79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조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승강기안전종합정보망의 구축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운영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b="1" dirty="0">
                <a:latin typeface="나눔고딕" panose="020D0604000000000000" pitchFamily="50" charset="-127"/>
                <a:ea typeface="나눔고딕"/>
              </a:rPr>
              <a:t>- </a:t>
            </a:r>
            <a:r>
              <a:rPr lang="ko-KR" altLang="en-US" b="1" dirty="0">
                <a:latin typeface="나눔고딕" panose="020D0604000000000000" pitchFamily="50" charset="-127"/>
                <a:ea typeface="나눔고딕"/>
              </a:rPr>
              <a:t>법 제</a:t>
            </a:r>
            <a:r>
              <a:rPr lang="en-US" altLang="ko-KR" b="1" dirty="0">
                <a:latin typeface="나눔고딕" panose="020D0604000000000000" pitchFamily="50" charset="-127"/>
                <a:ea typeface="나눔고딕"/>
              </a:rPr>
              <a:t>30</a:t>
            </a:r>
            <a:r>
              <a:rPr lang="ko-KR" altLang="en-US" b="1" dirty="0">
                <a:latin typeface="나눔고딕" panose="020D0604000000000000" pitchFamily="50" charset="-127"/>
                <a:ea typeface="나눔고딕"/>
              </a:rPr>
              <a:t>조제</a:t>
            </a:r>
            <a:r>
              <a:rPr lang="en-US" altLang="ko-KR" b="1" dirty="0">
                <a:latin typeface="나눔고딕" panose="020D0604000000000000" pitchFamily="50" charset="-127"/>
                <a:ea typeface="나눔고딕"/>
              </a:rPr>
              <a:t>1</a:t>
            </a:r>
            <a:r>
              <a:rPr lang="ko-KR" altLang="en-US" b="1" dirty="0">
                <a:latin typeface="나눔고딕" panose="020D0604000000000000" pitchFamily="50" charset="-127"/>
                <a:ea typeface="나눔고딕"/>
              </a:rPr>
              <a:t>항에 따른 보험 가입</a:t>
            </a: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  </a:t>
            </a:r>
            <a:endParaRPr lang="ko-KR" altLang="en-US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</a:t>
            </a: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+mn-ea"/>
            </a:endParaRPr>
          </a:p>
        </p:txBody>
      </p:sp>
      <p:pic>
        <p:nvPicPr>
          <p:cNvPr id="18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20888"/>
            <a:ext cx="7777112" cy="4431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 Box 57"/>
          <p:cNvSpPr txBox="1">
            <a:spLocks noChangeArrowheads="1"/>
          </p:cNvSpPr>
          <p:nvPr/>
        </p:nvSpPr>
        <p:spPr bwMode="auto">
          <a:xfrm>
            <a:off x="784144" y="2708920"/>
            <a:ext cx="7028216" cy="355481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5"/>
              </a:buBlip>
            </a:pPr>
            <a:r>
              <a:rPr lang="en-US" altLang="ko-KR" sz="1000" b="1" dirty="0"/>
              <a:t> </a:t>
            </a:r>
            <a:r>
              <a:rPr lang="ko-KR" altLang="en-US" sz="1000" b="1" dirty="0"/>
              <a:t>근거  법조문    </a:t>
            </a:r>
            <a:r>
              <a:rPr lang="en-US" altLang="ko-KR" sz="1000" b="1" dirty="0"/>
              <a:t>(</a:t>
            </a:r>
            <a:r>
              <a:rPr lang="ko-KR" altLang="en-US" sz="1000" b="1" dirty="0"/>
              <a:t> </a:t>
            </a:r>
            <a:r>
              <a:rPr lang="ko-KR" altLang="en-US" sz="1000" b="1" dirty="0">
                <a:solidFill>
                  <a:srgbClr val="FF0000"/>
                </a:solidFill>
              </a:rPr>
              <a:t>법 제</a:t>
            </a:r>
            <a:r>
              <a:rPr lang="en-US" altLang="ko-KR" sz="1000" b="1" dirty="0">
                <a:solidFill>
                  <a:srgbClr val="FF0000"/>
                </a:solidFill>
              </a:rPr>
              <a:t>82</a:t>
            </a:r>
            <a:r>
              <a:rPr lang="ko-KR" altLang="en-US" sz="1000" b="1" dirty="0">
                <a:solidFill>
                  <a:srgbClr val="FF0000"/>
                </a:solidFill>
              </a:rPr>
              <a:t>조</a:t>
            </a:r>
            <a:r>
              <a:rPr lang="en-US" altLang="ko-KR" sz="1000" b="1" dirty="0">
                <a:solidFill>
                  <a:srgbClr val="FF0000"/>
                </a:solidFill>
              </a:rPr>
              <a:t>2</a:t>
            </a:r>
            <a:r>
              <a:rPr lang="ko-KR" altLang="en-US" sz="1000" b="1" dirty="0">
                <a:solidFill>
                  <a:srgbClr val="FF0000"/>
                </a:solidFill>
              </a:rPr>
              <a:t>항</a:t>
            </a:r>
            <a:r>
              <a:rPr lang="en-US" altLang="ko-KR" sz="1000" b="1" dirty="0">
                <a:solidFill>
                  <a:srgbClr val="FF0000"/>
                </a:solidFill>
              </a:rPr>
              <a:t>,</a:t>
            </a:r>
            <a:r>
              <a:rPr lang="ko-KR" altLang="en-US" sz="1000" b="1" dirty="0">
                <a:solidFill>
                  <a:srgbClr val="FF0000"/>
                </a:solidFill>
              </a:rPr>
              <a:t>제</a:t>
            </a:r>
            <a:r>
              <a:rPr lang="en-US" altLang="ko-KR" sz="1000" b="1" dirty="0">
                <a:solidFill>
                  <a:srgbClr val="FF0000"/>
                </a:solidFill>
              </a:rPr>
              <a:t>12</a:t>
            </a:r>
            <a:r>
              <a:rPr lang="ko-KR" altLang="en-US" sz="1000" b="1" dirty="0">
                <a:solidFill>
                  <a:srgbClr val="FF0000"/>
                </a:solidFill>
              </a:rPr>
              <a:t>호 </a:t>
            </a:r>
            <a:r>
              <a:rPr lang="en-US" altLang="ko-KR" sz="1000" b="1" dirty="0">
                <a:solidFill>
                  <a:srgbClr val="FF0000"/>
                </a:solidFill>
              </a:rPr>
              <a:t>) , </a:t>
            </a:r>
            <a:r>
              <a:rPr lang="ko-KR" altLang="en-US" sz="1000" b="1" dirty="0">
                <a:solidFill>
                  <a:srgbClr val="FF0000"/>
                </a:solidFill>
              </a:rPr>
              <a:t>과태료의 </a:t>
            </a:r>
            <a:r>
              <a:rPr lang="en-US" altLang="ko-KR" sz="1000" b="1" dirty="0">
                <a:solidFill>
                  <a:srgbClr val="FF0000"/>
                </a:solidFill>
              </a:rPr>
              <a:t>_</a:t>
            </a:r>
            <a:r>
              <a:rPr lang="ko-KR" altLang="en-US" sz="1000" b="1" dirty="0">
                <a:solidFill>
                  <a:srgbClr val="FF0000"/>
                </a:solidFill>
              </a:rPr>
              <a:t>부과기준</a:t>
            </a:r>
            <a:endParaRPr lang="en-US" altLang="ko-KR" sz="10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5"/>
              </a:buBlip>
            </a:pPr>
            <a:r>
              <a:rPr lang="ko-KR" altLang="en-US" sz="1000" b="1" dirty="0"/>
              <a:t>제</a:t>
            </a:r>
            <a:r>
              <a:rPr lang="en-US" altLang="ko-KR" sz="1000" b="1" dirty="0"/>
              <a:t>82</a:t>
            </a:r>
            <a:r>
              <a:rPr lang="ko-KR" altLang="en-US" sz="1000" b="1" dirty="0"/>
              <a:t>조</a:t>
            </a:r>
            <a:r>
              <a:rPr lang="en-US" altLang="ko-KR" sz="1000" b="1" dirty="0"/>
              <a:t>(</a:t>
            </a:r>
            <a:r>
              <a:rPr lang="ko-KR" altLang="en-US" sz="1000" b="1" dirty="0"/>
              <a:t>과태료</a:t>
            </a:r>
            <a:r>
              <a:rPr lang="en-US" altLang="ko-KR" sz="1000" b="1" dirty="0"/>
              <a:t>)  </a:t>
            </a:r>
            <a:endParaRPr lang="ko-KR" altLang="en-US" sz="1000" b="1" dirty="0"/>
          </a:p>
          <a:p>
            <a:pPr>
              <a:lnSpc>
                <a:spcPct val="150000"/>
              </a:lnSpc>
            </a:pPr>
            <a:r>
              <a:rPr lang="ko-KR" altLang="en-US" sz="1000" b="1" dirty="0"/>
              <a:t>  </a:t>
            </a:r>
            <a:r>
              <a:rPr lang="ko-KR" altLang="en-US" sz="1000" b="1" dirty="0">
                <a:latin typeface="맑은 고딕"/>
                <a:ea typeface="맑은 고딕"/>
              </a:rPr>
              <a:t>① 다음 각 호의 어느 하나에  해당하는 자에게는 </a:t>
            </a:r>
            <a:r>
              <a:rPr lang="ko-KR" altLang="en-US" sz="1000" b="1" dirty="0" err="1">
                <a:latin typeface="맑은 고딕"/>
                <a:ea typeface="맑은 고딕"/>
              </a:rPr>
              <a:t>오백만원</a:t>
            </a:r>
            <a:r>
              <a:rPr lang="ko-KR" altLang="en-US" sz="1000" b="1" dirty="0">
                <a:latin typeface="맑은 고딕"/>
                <a:ea typeface="맑은 고딕"/>
              </a:rPr>
              <a:t> 이하의 과태료를 부과한다</a:t>
            </a: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latin typeface="맑은 고딕"/>
                <a:ea typeface="맑은 고딕"/>
              </a:rPr>
              <a:t>     &lt;</a:t>
            </a:r>
            <a:r>
              <a:rPr lang="ko-KR" altLang="en-US" sz="1000" b="1" dirty="0">
                <a:latin typeface="맑은 고딕"/>
                <a:ea typeface="맑은 고딕"/>
              </a:rPr>
              <a:t>개정</a:t>
            </a:r>
            <a:r>
              <a:rPr lang="en-US" altLang="ko-KR" sz="1000" b="1" dirty="0">
                <a:latin typeface="맑은 고딕"/>
                <a:ea typeface="맑은 고딕"/>
              </a:rPr>
              <a:t>2009.1.30,2012.2.22,2015.8.11,2019.4.30,2021.1.12&gt;</a:t>
            </a: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latin typeface="맑은 고딕"/>
                <a:ea typeface="맑은 고딕"/>
              </a:rPr>
              <a:t>      </a:t>
            </a: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ko-KR" altLang="en-US" sz="1000" b="1" dirty="0"/>
          </a:p>
          <a:p>
            <a:pPr>
              <a:lnSpc>
                <a:spcPct val="150000"/>
              </a:lnSpc>
            </a:pPr>
            <a:endParaRPr lang="ko-KR" altLang="en-US" sz="1000" b="1" dirty="0"/>
          </a:p>
        </p:txBody>
      </p:sp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570854"/>
              </p:ext>
            </p:extLst>
          </p:nvPr>
        </p:nvGraphicFramePr>
        <p:xfrm>
          <a:off x="900112" y="3881177"/>
          <a:ext cx="6624216" cy="1780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36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5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5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5831"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위반행위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과태료 금액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594">
                <a:tc rowSpan="2">
                  <a:txBody>
                    <a:bodyPr/>
                    <a:lstStyle/>
                    <a:p>
                      <a:pPr fontAlgn="base" latinLnBrk="1"/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법 제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항을 위반하여 책임보험에 가입하지 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아니한 자</a:t>
                      </a:r>
                    </a:p>
                    <a:p>
                      <a:pPr fontAlgn="base" latinLnBrk="1"/>
                      <a:endParaRPr lang="ko-KR" alt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791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만원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lt"/>
                        </a:rPr>
                        <a:t>200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만원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lt"/>
                        </a:rPr>
                        <a:t>400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만원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614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09"/>
            <a:ext cx="9137668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00112" y="692150"/>
            <a:ext cx="7344296" cy="40011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승강기종합정보시스템 운영 관련 승강기안전관리법</a:t>
            </a:r>
          </a:p>
        </p:txBody>
      </p:sp>
      <p:pic>
        <p:nvPicPr>
          <p:cNvPr id="6" name="Picture 11" descr="rect-2x2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92150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96925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3568" y="1155223"/>
            <a:ext cx="5644494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▣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 시행규칙 제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79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조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승강기종합정보망의 구축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운영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+mn-ea"/>
              </a:rPr>
              <a:t> </a:t>
            </a: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</a:t>
            </a:r>
            <a:r>
              <a:rPr lang="en-US" altLang="ko-KR" b="1" dirty="0">
                <a:latin typeface="나눔고딕" panose="020D0604000000000000" pitchFamily="50" charset="-127"/>
                <a:ea typeface="나눔고딕"/>
              </a:rPr>
              <a:t>- </a:t>
            </a:r>
            <a:r>
              <a:rPr lang="ko-KR" altLang="en-US" b="1" dirty="0">
                <a:latin typeface="나눔고딕" panose="020D0604000000000000" pitchFamily="50" charset="-127"/>
                <a:ea typeface="나눔고딕"/>
              </a:rPr>
              <a:t>법 제</a:t>
            </a:r>
            <a:r>
              <a:rPr lang="en-US" altLang="ko-KR" b="1" dirty="0">
                <a:latin typeface="나눔고딕" panose="020D0604000000000000" pitchFamily="50" charset="-127"/>
                <a:ea typeface="나눔고딕"/>
              </a:rPr>
              <a:t>51</a:t>
            </a:r>
            <a:r>
              <a:rPr lang="ko-KR" altLang="en-US" b="1" dirty="0">
                <a:latin typeface="나눔고딕" panose="020D0604000000000000" pitchFamily="50" charset="-127"/>
                <a:ea typeface="나눔고딕"/>
              </a:rPr>
              <a:t>조제</a:t>
            </a:r>
            <a:r>
              <a:rPr lang="en-US" altLang="ko-KR" b="1" dirty="0">
                <a:latin typeface="나눔고딕" panose="020D0604000000000000" pitchFamily="50" charset="-127"/>
                <a:ea typeface="나눔고딕"/>
              </a:rPr>
              <a:t>1</a:t>
            </a:r>
            <a:r>
              <a:rPr lang="ko-KR" altLang="en-US" b="1" dirty="0">
                <a:latin typeface="나눔고딕" panose="020D0604000000000000" pitchFamily="50" charset="-127"/>
                <a:ea typeface="나눔고딕"/>
              </a:rPr>
              <a:t>항에 따른 기술자의 </a:t>
            </a:r>
            <a:r>
              <a:rPr lang="ko-KR" altLang="en-US" b="1" dirty="0" err="1">
                <a:latin typeface="나눔고딕" panose="020D0604000000000000" pitchFamily="50" charset="-127"/>
                <a:ea typeface="나눔고딕"/>
              </a:rPr>
              <a:t>경력신고</a:t>
            </a:r>
            <a:r>
              <a:rPr lang="ko-KR" altLang="en-US" b="1" dirty="0">
                <a:latin typeface="나눔고딕" panose="020D0604000000000000" pitchFamily="50" charset="-127"/>
                <a:ea typeface="나눔고딕"/>
              </a:rPr>
              <a:t> 현황</a:t>
            </a:r>
            <a:endParaRPr lang="en-US" altLang="ko-KR" b="1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  </a:t>
            </a:r>
            <a:endParaRPr lang="ko-KR" altLang="en-US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</a:t>
            </a: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+mn-ea"/>
            </a:endParaRPr>
          </a:p>
        </p:txBody>
      </p:sp>
      <p:pic>
        <p:nvPicPr>
          <p:cNvPr id="18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60848"/>
            <a:ext cx="7777112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 Box 57"/>
          <p:cNvSpPr txBox="1">
            <a:spLocks noChangeArrowheads="1"/>
          </p:cNvSpPr>
          <p:nvPr/>
        </p:nvSpPr>
        <p:spPr bwMode="auto">
          <a:xfrm>
            <a:off x="784144" y="2420888"/>
            <a:ext cx="7028216" cy="401648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5"/>
              </a:buBlip>
            </a:pPr>
            <a:r>
              <a:rPr lang="en-US" altLang="ko-KR" sz="1000" b="1" dirty="0"/>
              <a:t> </a:t>
            </a:r>
            <a:r>
              <a:rPr lang="ko-KR" altLang="en-US" sz="1000" b="1" dirty="0"/>
              <a:t>근거  법조문    </a:t>
            </a:r>
            <a:r>
              <a:rPr lang="en-US" altLang="ko-KR" sz="1000" b="1" dirty="0"/>
              <a:t>(</a:t>
            </a:r>
            <a:r>
              <a:rPr lang="ko-KR" altLang="en-US" sz="1000" b="1" dirty="0"/>
              <a:t> </a:t>
            </a:r>
            <a:r>
              <a:rPr lang="ko-KR" altLang="en-US" sz="1000" b="1" dirty="0">
                <a:solidFill>
                  <a:srgbClr val="FF0000"/>
                </a:solidFill>
              </a:rPr>
              <a:t>법 제</a:t>
            </a:r>
            <a:r>
              <a:rPr lang="en-US" altLang="ko-KR" sz="1000" b="1" dirty="0">
                <a:solidFill>
                  <a:srgbClr val="FF0000"/>
                </a:solidFill>
              </a:rPr>
              <a:t>82</a:t>
            </a:r>
            <a:r>
              <a:rPr lang="ko-KR" altLang="en-US" sz="1000" b="1" dirty="0">
                <a:solidFill>
                  <a:srgbClr val="FF0000"/>
                </a:solidFill>
              </a:rPr>
              <a:t>조제</a:t>
            </a:r>
            <a:r>
              <a:rPr lang="en-US" altLang="ko-KR" sz="1000" b="1" dirty="0">
                <a:solidFill>
                  <a:srgbClr val="FF0000"/>
                </a:solidFill>
              </a:rPr>
              <a:t>4</a:t>
            </a:r>
            <a:r>
              <a:rPr lang="ko-KR" altLang="en-US" sz="1000" b="1" dirty="0" err="1">
                <a:solidFill>
                  <a:srgbClr val="FF0000"/>
                </a:solidFill>
              </a:rPr>
              <a:t>항제</a:t>
            </a:r>
            <a:r>
              <a:rPr lang="en-US" altLang="ko-KR" sz="1000" b="1" dirty="0">
                <a:solidFill>
                  <a:srgbClr val="FF0000"/>
                </a:solidFill>
              </a:rPr>
              <a:t>3</a:t>
            </a:r>
            <a:r>
              <a:rPr lang="ko-KR" altLang="en-US" sz="1000" b="1" dirty="0">
                <a:solidFill>
                  <a:srgbClr val="FF0000"/>
                </a:solidFill>
              </a:rPr>
              <a:t>호 </a:t>
            </a:r>
            <a:r>
              <a:rPr lang="en-US" altLang="ko-KR" sz="1000" b="1" dirty="0">
                <a:solidFill>
                  <a:srgbClr val="FF0000"/>
                </a:solidFill>
              </a:rPr>
              <a:t>) , </a:t>
            </a:r>
            <a:r>
              <a:rPr lang="ko-KR" altLang="en-US" sz="1000" b="1" dirty="0">
                <a:solidFill>
                  <a:srgbClr val="FF0000"/>
                </a:solidFill>
              </a:rPr>
              <a:t>과태료의 </a:t>
            </a:r>
            <a:r>
              <a:rPr lang="en-US" altLang="ko-KR" sz="1000" b="1" dirty="0">
                <a:solidFill>
                  <a:srgbClr val="FF0000"/>
                </a:solidFill>
              </a:rPr>
              <a:t>_</a:t>
            </a:r>
            <a:r>
              <a:rPr lang="ko-KR" altLang="en-US" sz="1000" b="1" dirty="0">
                <a:solidFill>
                  <a:srgbClr val="FF0000"/>
                </a:solidFill>
              </a:rPr>
              <a:t>부과기준</a:t>
            </a:r>
            <a:endParaRPr lang="en-US" altLang="ko-KR" sz="10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5"/>
              </a:buBlip>
            </a:pPr>
            <a:r>
              <a:rPr lang="ko-KR" altLang="en-US" sz="1000" b="1" dirty="0"/>
              <a:t>제</a:t>
            </a:r>
            <a:r>
              <a:rPr lang="en-US" altLang="ko-KR" sz="1000" b="1" dirty="0"/>
              <a:t>82</a:t>
            </a:r>
            <a:r>
              <a:rPr lang="ko-KR" altLang="en-US" sz="1000" b="1" dirty="0"/>
              <a:t>조</a:t>
            </a:r>
            <a:r>
              <a:rPr lang="en-US" altLang="ko-KR" sz="1000" b="1" dirty="0"/>
              <a:t>(</a:t>
            </a:r>
            <a:r>
              <a:rPr lang="ko-KR" altLang="en-US" sz="1000" b="1" dirty="0"/>
              <a:t>과태료</a:t>
            </a:r>
            <a:r>
              <a:rPr lang="en-US" altLang="ko-KR" sz="1000" b="1" dirty="0"/>
              <a:t>)  </a:t>
            </a:r>
            <a:endParaRPr lang="ko-KR" altLang="en-US" sz="1000" b="1" dirty="0"/>
          </a:p>
          <a:p>
            <a:pPr>
              <a:lnSpc>
                <a:spcPct val="150000"/>
              </a:lnSpc>
            </a:pPr>
            <a:r>
              <a:rPr lang="ko-KR" altLang="en-US" sz="1000" b="1" dirty="0"/>
              <a:t>  </a:t>
            </a:r>
            <a:r>
              <a:rPr lang="ko-KR" altLang="en-US" sz="1000" b="1" dirty="0">
                <a:latin typeface="맑은 고딕"/>
                <a:ea typeface="맑은 고딕"/>
              </a:rPr>
              <a:t>① 다음 각 호의 어느 하나에  해당하는 자에게는 </a:t>
            </a:r>
            <a:r>
              <a:rPr lang="en-US" altLang="ko-KR" sz="1000" b="1" dirty="0">
                <a:latin typeface="맑은 고딕"/>
                <a:ea typeface="맑은 고딕"/>
              </a:rPr>
              <a:t>300</a:t>
            </a:r>
            <a:r>
              <a:rPr lang="ko-KR" altLang="en-US" sz="1000" b="1" dirty="0">
                <a:latin typeface="맑은 고딕"/>
                <a:ea typeface="맑은 고딕"/>
              </a:rPr>
              <a:t>만원 이하의 과태료를 부과한다</a:t>
            </a: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latin typeface="맑은 고딕"/>
                <a:ea typeface="맑은 고딕"/>
              </a:rPr>
              <a:t>     &lt;</a:t>
            </a:r>
            <a:r>
              <a:rPr lang="ko-KR" altLang="en-US" sz="1000" b="1" dirty="0">
                <a:latin typeface="맑은 고딕"/>
                <a:ea typeface="맑은 고딕"/>
              </a:rPr>
              <a:t>개정</a:t>
            </a:r>
            <a:r>
              <a:rPr lang="en-US" altLang="ko-KR" sz="1000" b="1" dirty="0">
                <a:latin typeface="맑은 고딕"/>
                <a:ea typeface="맑은 고딕"/>
              </a:rPr>
              <a:t>2009.1.30,2012.2.22,2015.8.11,2019.4.30,2021.1.12&gt;</a:t>
            </a: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latin typeface="맑은 고딕"/>
                <a:ea typeface="맑은 고딕"/>
              </a:rPr>
              <a:t>      </a:t>
            </a: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ko-KR" altLang="en-US" sz="1000" b="1" dirty="0"/>
          </a:p>
          <a:p>
            <a:pPr>
              <a:lnSpc>
                <a:spcPct val="150000"/>
              </a:lnSpc>
            </a:pPr>
            <a:endParaRPr lang="ko-KR" altLang="en-US" sz="1000" b="1" dirty="0"/>
          </a:p>
        </p:txBody>
      </p:sp>
      <p:graphicFrame>
        <p:nvGraphicFramePr>
          <p:cNvPr id="20" name="표 19"/>
          <p:cNvGraphicFramePr>
            <a:graphicFrameLocks noGrp="1"/>
          </p:cNvGraphicFramePr>
          <p:nvPr>
            <p:extLst/>
          </p:nvPr>
        </p:nvGraphicFramePr>
        <p:xfrm>
          <a:off x="900112" y="3429000"/>
          <a:ext cx="6624216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36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5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5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5985">
                <a:tc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위반행위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과태료 금액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937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법 제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항 후단에 따른 </a:t>
                      </a:r>
                      <a:r>
                        <a:rPr lang="ko-KR" altLang="en-US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경력등의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변경 신고를 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하지 아니하거나 거짓으로 한자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ko-KR" altLang="en-US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경력등의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신고 및 변경신고를 거짓으로 한 경우</a:t>
                      </a:r>
                    </a:p>
                    <a:p>
                      <a:pPr fontAlgn="base" latinLnBrk="1"/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</a:t>
                      </a:r>
                      <a:r>
                        <a:rPr lang="ko-KR" altLang="en-US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경력등의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신고 및 변경신고를 하지 않은 경우</a:t>
                      </a:r>
                    </a:p>
                    <a:p>
                      <a:pPr fontAlgn="base" latinLnBrk="1"/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지연기간이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월 미만인 경우</a:t>
                      </a:r>
                    </a:p>
                    <a:p>
                      <a:pPr fontAlgn="base" latinLnBrk="1"/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지연기간이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월 이상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월 미만인 경우</a:t>
                      </a:r>
                    </a:p>
                    <a:p>
                      <a:pPr fontAlgn="base" latinLnBrk="1"/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지연기간이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월 이상인 경우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6270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100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만원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10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만원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20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만원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40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만원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5941" marR="35941" marT="35941" marB="35941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200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만원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10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만원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20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만원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40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만원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5941" marR="35941" marT="35941" marB="35941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300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만원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10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만원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20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만원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40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만원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5941" marR="35941" marT="35941" marB="3594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62659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09"/>
            <a:ext cx="9137668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00112" y="1012666"/>
            <a:ext cx="7344296" cy="40011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승강기종합정보시스템 운영 관련 승강기안전관리법</a:t>
            </a:r>
          </a:p>
        </p:txBody>
      </p:sp>
      <p:pic>
        <p:nvPicPr>
          <p:cNvPr id="6" name="Picture 11" descr="rect-2x2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80728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96925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3568" y="1659279"/>
            <a:ext cx="8276625" cy="55861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▣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 시행규칙 제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79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조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승강기안전종합정보망의 구축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운영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+mn-ea"/>
              </a:rPr>
              <a:t> </a:t>
            </a: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- </a:t>
            </a:r>
            <a:r>
              <a:rPr lang="ko-KR" altLang="en-US" dirty="0">
                <a:latin typeface="나눔고딕" panose="020D0604000000000000" pitchFamily="50" charset="-127"/>
                <a:ea typeface="나눔고딕"/>
              </a:rPr>
              <a:t>법 제</a:t>
            </a: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74</a:t>
            </a:r>
            <a:r>
              <a:rPr lang="ko-KR" altLang="en-US" dirty="0">
                <a:latin typeface="나눔고딕" panose="020D0604000000000000" pitchFamily="50" charset="-127"/>
                <a:ea typeface="나눔고딕"/>
              </a:rPr>
              <a:t>조에 따른 실태조사 현황</a:t>
            </a: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- </a:t>
            </a:r>
            <a:r>
              <a:rPr lang="ko-KR" altLang="en-US" dirty="0">
                <a:latin typeface="나눔고딕" panose="020D0604000000000000" pitchFamily="50" charset="-127"/>
                <a:ea typeface="나눔고딕"/>
              </a:rPr>
              <a:t>승강기가 설치된 위치를 확인할 수 있는 건축물 또는 시설물에 관한 현황</a:t>
            </a: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- </a:t>
            </a:r>
            <a:r>
              <a:rPr lang="ko-KR" altLang="en-US" dirty="0">
                <a:latin typeface="나눔고딕" panose="020D0604000000000000" pitchFamily="50" charset="-127"/>
                <a:ea typeface="나눔고딕"/>
              </a:rPr>
              <a:t>그 밖에 승강기 안전관리를 위하여 행정안전부장관이 실태조사가  </a:t>
            </a: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  </a:t>
            </a:r>
            <a:r>
              <a:rPr lang="ko-KR" altLang="en-US" dirty="0">
                <a:latin typeface="나눔고딕" panose="020D0604000000000000" pitchFamily="50" charset="-127"/>
                <a:ea typeface="나눔고딕"/>
              </a:rPr>
              <a:t>필요하다고 인정하는 승강기</a:t>
            </a: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▣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 승강기검사기준 고시 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15.19(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승강기번호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+mn-ea"/>
              </a:rPr>
              <a:t> ○ </a:t>
            </a:r>
            <a:r>
              <a:rPr lang="ko-KR" altLang="en-US" b="1" spc="-110" dirty="0">
                <a:solidFill>
                  <a:srgbClr val="000000"/>
                </a:solidFill>
                <a:latin typeface="+mn-ea"/>
              </a:rPr>
              <a:t>승강기를 식별할 수 있는 고유번호가 승강장문 근처 및 카 내부에 부착</a:t>
            </a:r>
            <a:endParaRPr lang="en-US" altLang="ko-KR" dirty="0">
              <a:latin typeface="+mn-ea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  </a:t>
            </a:r>
            <a:endParaRPr lang="ko-KR" altLang="en-US" dirty="0">
              <a:latin typeface="나눔고딕" panose="020D0604000000000000" pitchFamily="50" charset="-127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latin typeface="나눔고딕" panose="020D0604000000000000" pitchFamily="50" charset="-127"/>
                <a:ea typeface="나눔고딕"/>
              </a:rPr>
              <a:t>   </a:t>
            </a:r>
          </a:p>
          <a:p>
            <a:pPr fontAlgn="base">
              <a:lnSpc>
                <a:spcPct val="150000"/>
              </a:lnSpc>
            </a:pP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88753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668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96925" y="692150"/>
            <a:ext cx="8239571" cy="707886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승강기종합정보시스템 운영 관련 승강기안전관리법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pic>
        <p:nvPicPr>
          <p:cNvPr id="6" name="Picture 11" descr="rect-2x2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92150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96925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1196752"/>
            <a:ext cx="8244565" cy="4585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▣ </a:t>
            </a: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승강기 안전운행 및 관리에 관한 운영규정 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fontAlgn="base"/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  <a:p>
            <a:pPr fontAlgn="base">
              <a:lnSpc>
                <a:spcPct val="150000"/>
              </a:lnSpc>
            </a:pP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① 관리주체는 승강기의 안전에 관한 자체점검을 월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회 이상 하고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그 결과를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73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조에 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따른 승강기안전종합정보망에 입력 하여야 한다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fontAlgn="base">
              <a:lnSpc>
                <a:spcPct val="150000"/>
              </a:lnSpc>
            </a:pPr>
            <a:endParaRPr lang="ko-KR" altLang="en-US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1. 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엘리베이터 자체점검기준 별표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제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6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호서식</a:t>
            </a:r>
            <a:endParaRPr lang="ko-KR" altLang="en-US" sz="16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2. </a:t>
            </a:r>
            <a:r>
              <a:rPr lang="ko-KR" altLang="en-US" sz="16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경사형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엘리베이터 자체점검기준 별표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제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6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호서식</a:t>
            </a:r>
            <a:endParaRPr lang="ko-KR" altLang="en-US" sz="16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3. 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에스컬레이터 또는 </a:t>
            </a:r>
            <a:r>
              <a:rPr lang="ko-KR" altLang="en-US" sz="16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무빙워크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자체점검기준 별표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제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6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호서식</a:t>
            </a:r>
            <a:endParaRPr lang="ko-KR" altLang="en-US" sz="16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4. </a:t>
            </a:r>
            <a:r>
              <a:rPr lang="ko-KR" altLang="en-US" sz="16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덤웨이터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자체점검기준 별표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제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ko-KR" altLang="en-US" sz="16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호서식</a:t>
            </a:r>
            <a:endParaRPr lang="ko-KR" altLang="en-US" sz="16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5. </a:t>
            </a:r>
            <a:r>
              <a:rPr lang="ko-KR" altLang="en-US" sz="16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수직형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휠체어리프트 자체점검기준 별표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제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5</a:t>
            </a:r>
            <a:r>
              <a:rPr lang="ko-KR" altLang="en-US" sz="16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호서식</a:t>
            </a:r>
            <a:endParaRPr lang="ko-KR" altLang="en-US" sz="16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6. </a:t>
            </a:r>
            <a:r>
              <a:rPr lang="ko-KR" altLang="en-US" sz="16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경사형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휠체어리프트 자체점검기준 별표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제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6</a:t>
            </a:r>
            <a:r>
              <a:rPr lang="ko-KR" altLang="en-US" sz="16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호서식</a:t>
            </a:r>
            <a:endParaRPr lang="ko-KR" altLang="en-US" sz="16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1835532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b="1" dirty="0"/>
              <a:t>제 </a:t>
            </a:r>
            <a:r>
              <a:rPr lang="en-US" altLang="ko-KR" b="1" dirty="0"/>
              <a:t>31</a:t>
            </a:r>
            <a:r>
              <a:rPr lang="ko-KR" altLang="en-US" b="1" dirty="0"/>
              <a:t>조</a:t>
            </a:r>
            <a:r>
              <a:rPr lang="en-US" altLang="ko-KR" b="1" dirty="0"/>
              <a:t>(</a:t>
            </a:r>
            <a:r>
              <a:rPr lang="ko-KR" altLang="en-US" b="1" dirty="0"/>
              <a:t>승강기의 자체점검</a:t>
            </a:r>
            <a:r>
              <a:rPr lang="en-US" altLang="ko-KR" b="1" dirty="0"/>
              <a:t>) </a:t>
            </a:r>
            <a:r>
              <a:rPr lang="en-US" altLang="ko-KR" dirty="0">
                <a:solidFill>
                  <a:srgbClr val="FF0000"/>
                </a:solidFill>
              </a:rPr>
              <a:t>2020.12.31 </a:t>
            </a:r>
            <a:r>
              <a:rPr lang="ko-KR" altLang="en-US" dirty="0">
                <a:solidFill>
                  <a:srgbClr val="FF0000"/>
                </a:solidFill>
              </a:rPr>
              <a:t>일부개정</a:t>
            </a:r>
          </a:p>
        </p:txBody>
      </p:sp>
    </p:spTree>
    <p:extLst>
      <p:ext uri="{BB962C8B-B14F-4D97-AF65-F5344CB8AC3E}">
        <p14:creationId xmlns:p14="http://schemas.microsoft.com/office/powerpoint/2010/main" val="21932400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7" name="Picture 2" descr="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그룹 19"/>
          <p:cNvGrpSpPr/>
          <p:nvPr/>
        </p:nvGrpSpPr>
        <p:grpSpPr>
          <a:xfrm>
            <a:off x="1052736" y="2288705"/>
            <a:ext cx="7407696" cy="1008112"/>
            <a:chOff x="762684" y="3341250"/>
            <a:chExt cx="9476948" cy="1098550"/>
          </a:xfrm>
        </p:grpSpPr>
        <p:pic>
          <p:nvPicPr>
            <p:cNvPr id="13" name="그림 7" descr="2-10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684" y="3341250"/>
              <a:ext cx="7921622" cy="1098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Box 6"/>
            <p:cNvSpPr txBox="1">
              <a:spLocks noChangeArrowheads="1"/>
            </p:cNvSpPr>
            <p:nvPr/>
          </p:nvSpPr>
          <p:spPr bwMode="auto">
            <a:xfrm>
              <a:off x="1940390" y="3479363"/>
              <a:ext cx="8299242" cy="704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3600" dirty="0">
                  <a:latin typeface="HY견고딕" pitchFamily="18" charset="-127"/>
                  <a:ea typeface="HY견고딕" pitchFamily="18" charset="-127"/>
                </a:rPr>
                <a:t>법 개정에 따른 주요 변경 내용</a:t>
              </a:r>
              <a:endParaRPr kumimoji="1" lang="ko-KR" altLang="ko-KR" sz="3600" dirty="0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5" name="TextBox 9"/>
            <p:cNvSpPr txBox="1">
              <a:spLocks noChangeArrowheads="1"/>
            </p:cNvSpPr>
            <p:nvPr/>
          </p:nvSpPr>
          <p:spPr bwMode="auto">
            <a:xfrm>
              <a:off x="822112" y="3479361"/>
              <a:ext cx="816622" cy="704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ko-KR" sz="3600" b="1" dirty="0">
                  <a:latin typeface="HY견명조" pitchFamily="18" charset="-127"/>
                  <a:ea typeface="바탕체" pitchFamily="17" charset="-127"/>
                </a:rPr>
                <a:t>Ⅲ</a:t>
              </a: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2051719" y="3692536"/>
            <a:ext cx="6048673" cy="960600"/>
            <a:chOff x="988111" y="3822700"/>
            <a:chExt cx="5584286" cy="431800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88111" y="3859549"/>
              <a:ext cx="393203" cy="393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3"/>
            <p:cNvSpPr>
              <a:spLocks noChangeArrowheads="1"/>
            </p:cNvSpPr>
            <p:nvPr/>
          </p:nvSpPr>
          <p:spPr bwMode="auto">
            <a:xfrm>
              <a:off x="1337873" y="3822700"/>
              <a:ext cx="5234524" cy="43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3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rPr>
                <a:t>승강기안전관리법 시행령</a:t>
              </a:r>
              <a:endParaRPr kumimoji="1" lang="en-US" altLang="ko-KR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  <a:p>
              <a:pPr marL="0" marR="0" lvl="0" indent="0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3000" dirty="0" err="1">
                  <a:latin typeface="굴림" pitchFamily="50" charset="-127"/>
                  <a:ea typeface="굴림" pitchFamily="50" charset="-127"/>
                </a:rPr>
                <a:t>전부개정안</a:t>
              </a:r>
              <a:r>
                <a:rPr kumimoji="1" lang="en-US" altLang="ko-KR" sz="3000" dirty="0">
                  <a:latin typeface="굴림" pitchFamily="50" charset="-127"/>
                  <a:ea typeface="굴림" pitchFamily="50" charset="-127"/>
                </a:rPr>
                <a:t>(2019.3.28 </a:t>
              </a:r>
              <a:r>
                <a:rPr kumimoji="1" lang="ko-KR" altLang="en-US" sz="3000" dirty="0">
                  <a:latin typeface="굴림" pitchFamily="50" charset="-127"/>
                  <a:ea typeface="굴림" pitchFamily="50" charset="-127"/>
                </a:rPr>
                <a:t>시행</a:t>
              </a:r>
              <a:r>
                <a:rPr kumimoji="1" lang="en-US" altLang="ko-KR" sz="3000" dirty="0">
                  <a:latin typeface="굴림" pitchFamily="50" charset="-127"/>
                  <a:ea typeface="굴림" pitchFamily="50" charset="-127"/>
                </a:rPr>
                <a:t>)</a:t>
              </a:r>
              <a:endParaRPr kumimoji="1" lang="ko-KR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2098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pic>
        <p:nvPicPr>
          <p:cNvPr id="13" name="그림 12">
            <a:hlinkClick r:id="rId6" action="ppaction://hlinkfile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" r="3148" b="18889"/>
          <a:stretch/>
        </p:blipFill>
        <p:spPr>
          <a:xfrm>
            <a:off x="70000" y="908720"/>
            <a:ext cx="9001000" cy="5849926"/>
          </a:xfrm>
          <a:prstGeom prst="rect">
            <a:avLst/>
          </a:prstGeom>
        </p:spPr>
      </p:pic>
      <p:pic>
        <p:nvPicPr>
          <p:cNvPr id="4" name="승강기고유번호홍보_3분">
            <a:hlinkClick r:id="" action="ppaction://media"/>
            <a:extLst>
              <a:ext uri="{FF2B5EF4-FFF2-40B4-BE49-F238E27FC236}">
                <a16:creationId xmlns:a16="http://schemas.microsoft.com/office/drawing/2014/main" id="{61D4BBC8-ED51-4342-9EA6-A1FCAE729B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1985" y="1214701"/>
            <a:ext cx="8336479" cy="4518556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96057" y="220578"/>
            <a:ext cx="5112047" cy="46166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국가승강기 정보 센터 </a:t>
            </a:r>
            <a:r>
              <a:rPr lang="ko-KR" altLang="en-US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hlinkClick r:id="rId9" action="ppaction://hlinkfile"/>
              </a:rPr>
              <a:t>홍보동영상</a:t>
            </a:r>
            <a:endParaRPr lang="ko-KR" altLang="en-US" sz="24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9" name="Picture 11" descr="rect-2x2 copy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7" y="260648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858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2"/>
          <p:cNvSpPr>
            <a:spLocks noChangeArrowheads="1"/>
          </p:cNvSpPr>
          <p:nvPr/>
        </p:nvSpPr>
        <p:spPr bwMode="auto">
          <a:xfrm>
            <a:off x="214827" y="1052736"/>
            <a:ext cx="8749661" cy="561662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ysDash"/>
            <a:miter lim="800000"/>
            <a:headEnd/>
            <a:tailEnd/>
          </a:ln>
        </p:spPr>
        <p:txBody>
          <a:bodyPr wrap="none" tIns="108000" bIns="108000" anchor="b" anchorCtr="0"/>
          <a:lstStyle/>
          <a:p>
            <a:pPr algn="ctr">
              <a:lnSpc>
                <a:spcPct val="150000"/>
              </a:lnSpc>
            </a:pPr>
            <a:endParaRPr lang="ko-KR" altLang="en-US" sz="1000" b="1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6742"/>
          </a:xfrm>
        </p:spPr>
        <p:txBody>
          <a:bodyPr>
            <a:noAutofit/>
          </a:bodyPr>
          <a:lstStyle/>
          <a:p>
            <a:r>
              <a:rPr lang="en-US" altLang="ko-KR" spc="-300" dirty="0"/>
              <a:t> </a:t>
            </a:r>
            <a:r>
              <a:rPr lang="ko-KR" altLang="en-US" spc="-300" dirty="0"/>
              <a:t>법 개정에 따른 </a:t>
            </a:r>
            <a:r>
              <a:rPr lang="ko-KR" altLang="en-US" spc="-300" dirty="0" err="1"/>
              <a:t>주요변경</a:t>
            </a:r>
            <a:r>
              <a:rPr lang="ko-KR" altLang="en-US" spc="-300" dirty="0"/>
              <a:t> 내용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357142" y="1391867"/>
            <a:ext cx="8463330" cy="1289839"/>
            <a:chOff x="357142" y="1628800"/>
            <a:chExt cx="8463330" cy="600501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357142" y="1630298"/>
              <a:ext cx="8463330" cy="599003"/>
            </a:xfrm>
            <a:prstGeom prst="roundRect">
              <a:avLst>
                <a:gd name="adj" fmla="val 0"/>
              </a:avLst>
            </a:prstGeom>
            <a:solidFill>
              <a:srgbClr val="EAEAEA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 b="1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" name="육각형 6"/>
            <p:cNvSpPr/>
            <p:nvPr/>
          </p:nvSpPr>
          <p:spPr>
            <a:xfrm>
              <a:off x="478950" y="1628800"/>
              <a:ext cx="2061608" cy="597637"/>
            </a:xfrm>
            <a:prstGeom prst="hexagon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8" name="그림 7"/>
            <p:cNvPicPr preferRelativeResize="0">
              <a:picLocks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50" y="1804771"/>
              <a:ext cx="1403622" cy="275649"/>
            </a:xfrm>
            <a:prstGeom prst="rect">
              <a:avLst/>
            </a:prstGeom>
          </p:spPr>
        </p:pic>
        <p:sp>
          <p:nvSpPr>
            <p:cNvPr id="9" name="모서리가 둥근 직사각형 8"/>
            <p:cNvSpPr/>
            <p:nvPr/>
          </p:nvSpPr>
          <p:spPr>
            <a:xfrm>
              <a:off x="468942" y="1684468"/>
              <a:ext cx="1872000" cy="482400"/>
            </a:xfrm>
            <a:prstGeom prst="roundRect">
              <a:avLst>
                <a:gd name="adj" fmla="val 9670"/>
              </a:avLst>
            </a:prstGeom>
            <a:solidFill>
              <a:schemeClr val="bg1"/>
            </a:solidFill>
            <a:ln w="19050">
              <a:solidFill>
                <a:schemeClr val="tx2">
                  <a:lumMod val="60000"/>
                  <a:lumOff val="40000"/>
                </a:schemeClr>
              </a:solidFill>
            </a:ln>
            <a:effectLst>
              <a:outerShdw blurRad="25400" dist="38100" dir="10800000" algn="r" rotWithShape="0">
                <a:schemeClr val="bg1">
                  <a:lumMod val="50000"/>
                  <a:alpha val="5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200" dirty="0">
                  <a:solidFill>
                    <a:srgbClr val="0070C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국가승강기정보센터</a:t>
              </a: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539571" y="1691233"/>
              <a:ext cx="1705344" cy="4643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200" dirty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357142" y="3068960"/>
            <a:ext cx="8463330" cy="1296166"/>
            <a:chOff x="357142" y="1628800"/>
            <a:chExt cx="8463330" cy="600501"/>
          </a:xfrm>
        </p:grpSpPr>
        <p:sp>
          <p:nvSpPr>
            <p:cNvPr id="26" name="모서리가 둥근 직사각형 25"/>
            <p:cNvSpPr/>
            <p:nvPr/>
          </p:nvSpPr>
          <p:spPr>
            <a:xfrm>
              <a:off x="357142" y="1630298"/>
              <a:ext cx="8463330" cy="599003"/>
            </a:xfrm>
            <a:prstGeom prst="roundRect">
              <a:avLst>
                <a:gd name="adj" fmla="val 0"/>
              </a:avLst>
            </a:prstGeom>
            <a:solidFill>
              <a:srgbClr val="EAEAEA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 b="1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육각형 26"/>
            <p:cNvSpPr/>
            <p:nvPr/>
          </p:nvSpPr>
          <p:spPr>
            <a:xfrm>
              <a:off x="478950" y="1628800"/>
              <a:ext cx="2061608" cy="597637"/>
            </a:xfrm>
            <a:prstGeom prst="hexagon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28" name="그림 27"/>
            <p:cNvPicPr preferRelativeResize="0">
              <a:picLocks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50" y="1804771"/>
              <a:ext cx="1403622" cy="275649"/>
            </a:xfrm>
            <a:prstGeom prst="rect">
              <a:avLst/>
            </a:prstGeom>
          </p:spPr>
        </p:pic>
        <p:sp>
          <p:nvSpPr>
            <p:cNvPr id="29" name="모서리가 둥근 직사각형 28"/>
            <p:cNvSpPr/>
            <p:nvPr/>
          </p:nvSpPr>
          <p:spPr>
            <a:xfrm>
              <a:off x="468942" y="1684468"/>
              <a:ext cx="1872000" cy="482400"/>
            </a:xfrm>
            <a:prstGeom prst="roundRect">
              <a:avLst>
                <a:gd name="adj" fmla="val 9670"/>
              </a:avLst>
            </a:prstGeom>
            <a:solidFill>
              <a:schemeClr val="bg1"/>
            </a:solidFill>
            <a:ln w="19050">
              <a:solidFill>
                <a:schemeClr val="tx2">
                  <a:lumMod val="60000"/>
                  <a:lumOff val="40000"/>
                </a:schemeClr>
              </a:solidFill>
            </a:ln>
            <a:effectLst>
              <a:outerShdw blurRad="25400" dist="38100" dir="10800000" algn="r" rotWithShape="0">
                <a:schemeClr val="bg1">
                  <a:lumMod val="50000"/>
                  <a:alpha val="5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539571" y="1691233"/>
              <a:ext cx="1705344" cy="4643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200" dirty="0">
                  <a:solidFill>
                    <a:srgbClr val="0070C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한국승강기안전공단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68345" y="1695521"/>
              <a:ext cx="6180120" cy="46626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180000" indent="-180000">
                <a:lnSpc>
                  <a:spcPct val="110000"/>
                </a:lnSpc>
                <a:spcBef>
                  <a:spcPts val="0"/>
                </a:spcBef>
                <a:buClr>
                  <a:prstClr val="black">
                    <a:lumMod val="85000"/>
                    <a:lumOff val="15000"/>
                  </a:prstClr>
                </a:buClr>
                <a:buBlip>
                  <a:blip r:embed="rId5"/>
                </a:buBlip>
                <a:defRPr/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안전관리자 선임 자격 요건 변경</a:t>
              </a:r>
              <a:endPara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marL="180000" indent="-180000">
                <a:lnSpc>
                  <a:spcPct val="110000"/>
                </a:lnSpc>
                <a:spcBef>
                  <a:spcPts val="0"/>
                </a:spcBef>
                <a:buClr>
                  <a:prstClr val="black">
                    <a:lumMod val="85000"/>
                    <a:lumOff val="15000"/>
                  </a:prstClr>
                </a:buClr>
                <a:buBlip>
                  <a:blip r:embed="rId5"/>
                </a:buBlip>
                <a:defRPr/>
              </a:pP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부품안전인증 및 승강기안전인증의 이력 정보</a:t>
              </a:r>
              <a:endPara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marL="180000" indent="-180000">
                <a:lnSpc>
                  <a:spcPct val="110000"/>
                </a:lnSpc>
                <a:spcBef>
                  <a:spcPts val="0"/>
                </a:spcBef>
                <a:buClr>
                  <a:prstClr val="black">
                    <a:lumMod val="85000"/>
                    <a:lumOff val="15000"/>
                  </a:prstClr>
                </a:buClr>
                <a:buBlip>
                  <a:blip r:embed="rId5"/>
                </a:buBlip>
                <a:defRPr/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중대 사고 및 고장 신고에 따른 조사 확대 등</a:t>
              </a:r>
              <a:endPara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619376" y="1520219"/>
            <a:ext cx="6201096" cy="10064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180000" indent="-180000">
              <a:lnSpc>
                <a:spcPct val="110000"/>
              </a:lnSpc>
              <a:buClr>
                <a:prstClr val="black">
                  <a:lumMod val="85000"/>
                  <a:lumOff val="15000"/>
                </a:prstClr>
              </a:buClr>
              <a:buBlip>
                <a:blip r:embed="rId5"/>
              </a:buBlip>
              <a:defRPr/>
            </a:pP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보험 가입 현황 등록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80000" indent="-180000">
              <a:lnSpc>
                <a:spcPct val="110000"/>
              </a:lnSpc>
              <a:spcBef>
                <a:spcPts val="0"/>
              </a:spcBef>
              <a:buClr>
                <a:prstClr val="black">
                  <a:lumMod val="85000"/>
                  <a:lumOff val="15000"/>
                </a:prstClr>
              </a:buClr>
              <a:buBlip>
                <a:blip r:embed="rId5"/>
              </a:buBlip>
              <a:defRPr/>
            </a:pP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기술자의 신고 대상 확대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80000" indent="-180000">
              <a:lnSpc>
                <a:spcPct val="110000"/>
              </a:lnSpc>
              <a:spcBef>
                <a:spcPts val="0"/>
              </a:spcBef>
              <a:buClr>
                <a:prstClr val="black">
                  <a:lumMod val="85000"/>
                  <a:lumOff val="15000"/>
                </a:prstClr>
              </a:buClr>
              <a:buBlip>
                <a:blip r:embed="rId5"/>
              </a:buBlip>
              <a:defRPr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자체점검 기준</a:t>
            </a:r>
            <a:r>
              <a:rPr lang="en-US" altLang="ko-KR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</a:t>
            </a:r>
            <a:r>
              <a:rPr lang="ko-KR" altLang="en-US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항목</a:t>
            </a:r>
            <a:r>
              <a:rPr lang="en-US" altLang="ko-KR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pc="-1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시스템개선</a:t>
            </a:r>
            <a:r>
              <a:rPr lang="en-US" altLang="ko-KR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자격</a:t>
            </a:r>
            <a:r>
              <a:rPr lang="en-US" altLang="ko-KR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유지관리 대수 상한 등</a:t>
            </a:r>
            <a:endParaRPr lang="en-US" altLang="ko-KR" spc="-150" dirty="0">
              <a:solidFill>
                <a:schemeClr val="tx1">
                  <a:lumMod val="85000"/>
                  <a:lumOff val="1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40" name="그룹 39"/>
          <p:cNvGrpSpPr/>
          <p:nvPr/>
        </p:nvGrpSpPr>
        <p:grpSpPr>
          <a:xfrm>
            <a:off x="323528" y="4782169"/>
            <a:ext cx="8463330" cy="1311127"/>
            <a:chOff x="357142" y="1628800"/>
            <a:chExt cx="8463330" cy="610412"/>
          </a:xfrm>
        </p:grpSpPr>
        <p:sp>
          <p:nvSpPr>
            <p:cNvPr id="41" name="모서리가 둥근 직사각형 40"/>
            <p:cNvSpPr/>
            <p:nvPr/>
          </p:nvSpPr>
          <p:spPr>
            <a:xfrm>
              <a:off x="357142" y="1630298"/>
              <a:ext cx="8463330" cy="599003"/>
            </a:xfrm>
            <a:prstGeom prst="roundRect">
              <a:avLst>
                <a:gd name="adj" fmla="val 0"/>
              </a:avLst>
            </a:prstGeom>
            <a:solidFill>
              <a:srgbClr val="EAEAEA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 b="1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2" name="육각형 41"/>
            <p:cNvSpPr/>
            <p:nvPr/>
          </p:nvSpPr>
          <p:spPr>
            <a:xfrm>
              <a:off x="478950" y="1628800"/>
              <a:ext cx="2061608" cy="597637"/>
            </a:xfrm>
            <a:prstGeom prst="hexagon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43" name="그림 42"/>
            <p:cNvPicPr preferRelativeResize="0">
              <a:picLocks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50" y="1804771"/>
              <a:ext cx="1403622" cy="275649"/>
            </a:xfrm>
            <a:prstGeom prst="rect">
              <a:avLst/>
            </a:prstGeom>
          </p:spPr>
        </p:pic>
        <p:sp>
          <p:nvSpPr>
            <p:cNvPr id="44" name="모서리가 둥근 직사각형 43"/>
            <p:cNvSpPr/>
            <p:nvPr/>
          </p:nvSpPr>
          <p:spPr>
            <a:xfrm>
              <a:off x="468942" y="1684468"/>
              <a:ext cx="1872000" cy="482400"/>
            </a:xfrm>
            <a:prstGeom prst="roundRect">
              <a:avLst>
                <a:gd name="adj" fmla="val 9670"/>
              </a:avLst>
            </a:prstGeom>
            <a:solidFill>
              <a:schemeClr val="bg1"/>
            </a:solidFill>
            <a:ln w="19050">
              <a:solidFill>
                <a:schemeClr val="tx2">
                  <a:lumMod val="60000"/>
                  <a:lumOff val="40000"/>
                </a:schemeClr>
              </a:solidFill>
            </a:ln>
            <a:effectLst>
              <a:outerShdw blurRad="25400" dist="38100" dir="10800000" algn="r" rotWithShape="0">
                <a:schemeClr val="bg1">
                  <a:lumMod val="50000"/>
                  <a:alpha val="5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200" dirty="0">
                  <a:solidFill>
                    <a:srgbClr val="0070C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한국지역</a:t>
              </a:r>
              <a:endParaRPr lang="en-US" altLang="ko-KR" sz="2200" dirty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algn="ctr"/>
              <a:r>
                <a:rPr lang="ko-KR" altLang="en-US" sz="2200" dirty="0" err="1">
                  <a:solidFill>
                    <a:srgbClr val="0070C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정보개발원</a:t>
              </a:r>
              <a:endParaRPr lang="ko-KR" altLang="en-US" sz="2200" dirty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539571" y="1691233"/>
              <a:ext cx="1705344" cy="4643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200" dirty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68345" y="1628800"/>
              <a:ext cx="6141725" cy="610412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180000" indent="-180000">
                <a:lnSpc>
                  <a:spcPct val="110000"/>
                </a:lnSpc>
                <a:spcBef>
                  <a:spcPts val="0"/>
                </a:spcBef>
                <a:buClr>
                  <a:prstClr val="black">
                    <a:lumMod val="85000"/>
                    <a:lumOff val="15000"/>
                  </a:prstClr>
                </a:buClr>
                <a:buBlip>
                  <a:blip r:embed="rId5"/>
                </a:buBlip>
                <a:defRPr/>
              </a:pP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r>
                <a:rPr lang="ko-KR" altLang="en-US" spc="-1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제조업</a:t>
              </a:r>
              <a:r>
                <a:rPr lang="en-US" altLang="ko-KR" spc="-1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·</a:t>
              </a:r>
              <a:r>
                <a:rPr lang="ko-KR" altLang="en-US" spc="-15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수입업</a:t>
              </a:r>
              <a:r>
                <a:rPr lang="en-US" altLang="ko-KR" spc="-1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·</a:t>
              </a:r>
              <a:r>
                <a:rPr lang="ko-KR" altLang="en-US" spc="-15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유지관리업</a:t>
              </a:r>
              <a:r>
                <a:rPr lang="ko-KR" altLang="en-US" spc="-1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등록의  취소 등 처분 현황</a:t>
              </a:r>
              <a:endParaRPr lang="en-US" altLang="ko-KR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marL="180000" indent="-180000">
                <a:lnSpc>
                  <a:spcPct val="110000"/>
                </a:lnSpc>
                <a:spcBef>
                  <a:spcPts val="0"/>
                </a:spcBef>
                <a:buClr>
                  <a:prstClr val="black">
                    <a:lumMod val="85000"/>
                    <a:lumOff val="15000"/>
                  </a:prstClr>
                </a:buClr>
                <a:buBlip>
                  <a:blip r:embed="rId5"/>
                </a:buBlip>
                <a:defRPr/>
              </a:pP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제조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·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수입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·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유지관리업자에 대한 과징금 처분 현황</a:t>
              </a:r>
              <a:endPara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marL="180000" indent="-180000">
                <a:lnSpc>
                  <a:spcPct val="110000"/>
                </a:lnSpc>
                <a:spcBef>
                  <a:spcPts val="0"/>
                </a:spcBef>
                <a:buClr>
                  <a:prstClr val="black">
                    <a:lumMod val="85000"/>
                    <a:lumOff val="15000"/>
                  </a:prstClr>
                </a:buClr>
                <a:buBlip>
                  <a:blip r:embed="rId5"/>
                </a:buBlip>
                <a:defRPr/>
              </a:pP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승강기 운행 정지 처분 현황</a:t>
              </a:r>
              <a:endPara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marL="180000" indent="-180000">
                <a:lnSpc>
                  <a:spcPct val="110000"/>
                </a:lnSpc>
                <a:buClr>
                  <a:prstClr val="black">
                    <a:lumMod val="85000"/>
                    <a:lumOff val="15000"/>
                  </a:prstClr>
                </a:buClr>
                <a:buBlip>
                  <a:blip r:embed="rId5"/>
                </a:buBlip>
                <a:defRPr/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과태료 처분 현황 등</a:t>
              </a:r>
              <a:endPara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62828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2"/>
          <p:cNvSpPr>
            <a:spLocks noChangeArrowheads="1"/>
          </p:cNvSpPr>
          <p:nvPr/>
        </p:nvSpPr>
        <p:spPr bwMode="auto">
          <a:xfrm>
            <a:off x="172488" y="908720"/>
            <a:ext cx="8749661" cy="561662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ysDash"/>
            <a:miter lim="800000"/>
            <a:headEnd/>
            <a:tailEnd/>
          </a:ln>
        </p:spPr>
        <p:txBody>
          <a:bodyPr wrap="none" tIns="108000" bIns="108000" anchor="b" anchorCtr="0"/>
          <a:lstStyle/>
          <a:p>
            <a:pPr algn="ctr">
              <a:lnSpc>
                <a:spcPct val="150000"/>
              </a:lnSpc>
            </a:pPr>
            <a:endParaRPr lang="ko-KR" altLang="en-US" sz="1000" b="1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sz="quarter" idx="1"/>
          </p:nvPr>
        </p:nvSpPr>
        <p:spPr>
          <a:xfrm>
            <a:off x="379040" y="1124744"/>
            <a:ext cx="8441432" cy="5328592"/>
          </a:xfrm>
        </p:spPr>
        <p:txBody>
          <a:bodyPr/>
          <a:lstStyle/>
          <a:p>
            <a:r>
              <a:rPr lang="ko-KR" altLang="en-US" sz="2200" b="1" dirty="0"/>
              <a:t>보험 가입 현황 등록</a:t>
            </a:r>
            <a:endParaRPr lang="en-US" altLang="ko-KR" sz="2200" b="1" dirty="0"/>
          </a:p>
          <a:p>
            <a:r>
              <a:rPr lang="ko-KR" altLang="en-US" sz="2200" b="1" dirty="0"/>
              <a:t>부품안전인증 및 승강기안전인증 현황</a:t>
            </a:r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pPr marL="0" indent="0">
              <a:buNone/>
            </a:pPr>
            <a:endParaRPr lang="en-US" altLang="ko-KR" sz="1600" b="1" dirty="0"/>
          </a:p>
          <a:p>
            <a:pPr marL="0" indent="0">
              <a:buNone/>
            </a:pPr>
            <a:endParaRPr lang="en-US" altLang="ko-KR" sz="1600" b="1" dirty="0"/>
          </a:p>
          <a:p>
            <a:r>
              <a:rPr lang="ko-KR" altLang="en-US" sz="2200" b="1" dirty="0"/>
              <a:t>기술자 경력 신고 대상 확대</a:t>
            </a:r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b="1" dirty="0"/>
          </a:p>
          <a:p>
            <a:endParaRPr lang="en-US" altLang="ko-KR" b="1" dirty="0"/>
          </a:p>
          <a:p>
            <a:endParaRPr lang="en-US" altLang="ko-KR" b="1" dirty="0"/>
          </a:p>
          <a:p>
            <a:endParaRPr lang="en-US" altLang="ko-KR" b="1" dirty="0"/>
          </a:p>
          <a:p>
            <a:pPr marL="0" indent="0">
              <a:buNone/>
            </a:pPr>
            <a:endParaRPr lang="en-US" altLang="ko-KR" b="1" dirty="0"/>
          </a:p>
          <a:p>
            <a:pPr marL="365760" lvl="1" indent="0" fontAlgn="base">
              <a:lnSpc>
                <a:spcPct val="120000"/>
              </a:lnSpc>
              <a:buNone/>
            </a:pPr>
            <a:endParaRPr lang="en-US" altLang="ko-KR" sz="2000" b="1" dirty="0"/>
          </a:p>
          <a:p>
            <a:pPr lvl="1" fontAlgn="base">
              <a:lnSpc>
                <a:spcPct val="120000"/>
              </a:lnSpc>
            </a:pPr>
            <a:endParaRPr lang="ko-KR" altLang="en-US" b="1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4785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법 개정에 따른 </a:t>
            </a:r>
            <a:r>
              <a:rPr lang="ko-KR" altLang="en-US" dirty="0" err="1"/>
              <a:t>주요변경</a:t>
            </a:r>
            <a:r>
              <a:rPr lang="ko-KR" altLang="en-US" dirty="0"/>
              <a:t> 내용</a:t>
            </a:r>
          </a:p>
        </p:txBody>
      </p:sp>
      <p:pic>
        <p:nvPicPr>
          <p:cNvPr id="5" name="Picture 2" descr="C:\Users\Administrator\Desktop\미래부가치평가\그림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9814" y="1556792"/>
            <a:ext cx="3142252" cy="28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060168"/>
              </p:ext>
            </p:extLst>
          </p:nvPr>
        </p:nvGraphicFramePr>
        <p:xfrm>
          <a:off x="504066" y="1556793"/>
          <a:ext cx="8172391" cy="1738821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547654">
                  <a:extLst>
                    <a:ext uri="{9D8B030D-6E8A-4147-A177-3AD203B41FA5}">
                      <a16:colId xmlns:a16="http://schemas.microsoft.com/office/drawing/2014/main" val="312253879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599056161"/>
                    </a:ext>
                  </a:extLst>
                </a:gridCol>
                <a:gridCol w="3960441">
                  <a:extLst>
                    <a:ext uri="{9D8B030D-6E8A-4147-A177-3AD203B41FA5}">
                      <a16:colId xmlns:a16="http://schemas.microsoft.com/office/drawing/2014/main" val="1713877881"/>
                    </a:ext>
                  </a:extLst>
                </a:gridCol>
              </a:tblGrid>
              <a:tr h="3233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구분</a:t>
                      </a: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현행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변경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773042"/>
                  </a:ext>
                </a:extLst>
              </a:tr>
              <a:tr h="270778"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0"/>
                        </a:spcBef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Blip>
                          <a:blip r:embed="rId3"/>
                        </a:buBlip>
                        <a:defRPr/>
                      </a:pPr>
                      <a:r>
                        <a:rPr lang="ko-KR" altLang="en-US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운영 시스템</a:t>
                      </a:r>
                      <a:endParaRPr lang="en-US" altLang="ko-KR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endParaRPr kumimoji="0" lang="en-US" altLang="ko-KR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승강기 민원 </a:t>
                      </a:r>
                      <a:r>
                        <a:rPr kumimoji="0" lang="en-US" altLang="ko-KR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kumimoji="0" lang="ko-KR" altLang="en-US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10146142"/>
                  </a:ext>
                </a:extLst>
              </a:tr>
              <a:tr h="1024046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보험 가입</a:t>
                      </a: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lang="ko-KR" altLang="en-US" sz="1400" b="1" dirty="0"/>
                        <a:t>유지관리업체 가입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관리주체 가입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보험회사 등 보험상품을 판매한 자가 가입 사실을 승강기안전종합정보망에 입력</a:t>
                      </a:r>
                    </a:p>
                    <a:p>
                      <a:pPr latinLnBrk="1"/>
                      <a:endParaRPr lang="en-US" altLang="ko-KR" sz="800" b="1" dirty="0"/>
                    </a:p>
                    <a:p>
                      <a:pPr marL="285750" indent="-285750" latinLnBrk="1">
                        <a:buFont typeface="Symbol" panose="05050102010706020507" pitchFamily="18" charset="2"/>
                        <a:buChar char="Þ"/>
                      </a:pPr>
                      <a:r>
                        <a:rPr lang="en-US" altLang="ko-KR" sz="1400" b="1" dirty="0"/>
                        <a:t>(</a:t>
                      </a:r>
                      <a:r>
                        <a:rPr lang="ko-KR" altLang="en-US" sz="1400" b="1" dirty="0"/>
                        <a:t>보험사 오픈</a:t>
                      </a:r>
                      <a:r>
                        <a:rPr lang="en-US" altLang="ko-KR" sz="1400" b="1" dirty="0"/>
                        <a:t>API</a:t>
                      </a:r>
                      <a:r>
                        <a:rPr lang="ko-KR" altLang="en-US" sz="1400" b="1" dirty="0"/>
                        <a:t> 전송</a:t>
                      </a:r>
                      <a:r>
                        <a:rPr lang="en-US" altLang="ko-KR" sz="1400" b="1" dirty="0"/>
                        <a:t> </a:t>
                      </a:r>
                      <a:r>
                        <a:rPr lang="ko-KR" altLang="en-US" sz="1400" b="1" dirty="0"/>
                        <a:t>또는 </a:t>
                      </a:r>
                      <a:r>
                        <a:rPr lang="ko-KR" altLang="en-US" sz="1400" b="1" dirty="0" err="1"/>
                        <a:t>엑셀업로드</a:t>
                      </a:r>
                      <a:r>
                        <a:rPr lang="en-US" altLang="ko-KR" sz="1400" b="1" dirty="0"/>
                        <a:t>)</a:t>
                      </a:r>
                      <a:endParaRPr lang="ko-KR" altLang="en-US" sz="1400" b="1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2705550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570407"/>
              </p:ext>
            </p:extLst>
          </p:nvPr>
        </p:nvGraphicFramePr>
        <p:xfrm>
          <a:off x="504065" y="3972858"/>
          <a:ext cx="8172391" cy="2264454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547654">
                  <a:extLst>
                    <a:ext uri="{9D8B030D-6E8A-4147-A177-3AD203B41FA5}">
                      <a16:colId xmlns:a16="http://schemas.microsoft.com/office/drawing/2014/main" val="3122538791"/>
                    </a:ext>
                  </a:extLst>
                </a:gridCol>
                <a:gridCol w="2664297">
                  <a:extLst>
                    <a:ext uri="{9D8B030D-6E8A-4147-A177-3AD203B41FA5}">
                      <a16:colId xmlns:a16="http://schemas.microsoft.com/office/drawing/2014/main" val="1599056161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1713877881"/>
                    </a:ext>
                  </a:extLst>
                </a:gridCol>
              </a:tblGrid>
              <a:tr h="3022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구분</a:t>
                      </a: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현행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변경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773042"/>
                  </a:ext>
                </a:extLst>
              </a:tr>
              <a:tr h="248280"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0"/>
                        </a:spcBef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Blip>
                          <a:blip r:embed="rId3"/>
                        </a:buBlip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운영 시스템</a:t>
                      </a:r>
                      <a:endParaRPr lang="en-US" altLang="ko-KR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국가승강기 정보 센터</a:t>
                      </a:r>
                      <a:endParaRPr kumimoji="0" lang="en-US" altLang="ko-KR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 err="1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ea"/>
                          <a:ea typeface="+mn-ea"/>
                          <a:cs typeface="+mn-cs"/>
                        </a:rPr>
                        <a:t>좌동</a:t>
                      </a:r>
                      <a:r>
                        <a:rPr kumimoji="0" lang="en-US" altLang="ko-KR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ea"/>
                          <a:ea typeface="+mn-ea"/>
                          <a:cs typeface="+mn-cs"/>
                        </a:rPr>
                        <a:t>승강기민원</a:t>
                      </a:r>
                      <a:r>
                        <a:rPr kumimoji="0" lang="en-US" altLang="ko-KR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ea"/>
                          <a:ea typeface="+mn-ea"/>
                          <a:cs typeface="+mn-cs"/>
                        </a:rPr>
                        <a:t>24</a:t>
                      </a: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ea"/>
                          <a:ea typeface="+mn-ea"/>
                          <a:cs typeface="+mn-cs"/>
                        </a:rPr>
                        <a:t>로</a:t>
                      </a:r>
                      <a:r>
                        <a:rPr kumimoji="0" lang="en-US" altLang="ko-KR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ea"/>
                          <a:ea typeface="+mn-ea"/>
                          <a:cs typeface="+mn-cs"/>
                        </a:rPr>
                        <a:t>변경</a:t>
                      </a:r>
                      <a:r>
                        <a:rPr kumimoji="0" lang="en-US" altLang="ko-KR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10146142"/>
                  </a:ext>
                </a:extLst>
              </a:tr>
              <a:tr h="1593894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신고 대상</a:t>
                      </a:r>
                      <a:endParaRPr lang="ko-KR" altLang="en-US" sz="1400" dirty="0"/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lang="ko-KR" altLang="en-US" sz="1400" b="1" dirty="0"/>
                        <a:t>유지관리업에 종사하는 기술자</a:t>
                      </a:r>
                      <a:endParaRPr lang="en-US" altLang="ko-KR" sz="1400" b="1" dirty="0"/>
                    </a:p>
                    <a:p>
                      <a:pPr>
                        <a:spcBef>
                          <a:spcPts val="200"/>
                        </a:spcBef>
                      </a:pPr>
                      <a:endParaRPr lang="ko-KR" altLang="en-US" sz="1400" b="1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kumimoji="0" lang="ko-KR" altLang="en-US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승강기나 승강기부품의 제조 또는 수입</a:t>
                      </a:r>
                      <a:r>
                        <a:rPr kumimoji="0" lang="en-US" altLang="ko-KR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fontAlgn="base" latinLnBrk="1"/>
                      <a:r>
                        <a:rPr kumimoji="0" lang="ko-KR" altLang="en-US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유지관리</a:t>
                      </a:r>
                      <a:r>
                        <a:rPr kumimoji="0" lang="en-US" altLang="ko-KR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부품안전인증</a:t>
                      </a:r>
                      <a:r>
                        <a:rPr kumimoji="0" lang="en-US" altLang="ko-KR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승강기안전인증</a:t>
                      </a:r>
                      <a:r>
                        <a:rPr kumimoji="0" lang="en-US" altLang="ko-KR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fontAlgn="base" latinLnBrk="1"/>
                      <a:r>
                        <a:rPr kumimoji="0" lang="ko-KR" altLang="en-US" sz="1400" b="1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설치검사</a:t>
                      </a:r>
                      <a:r>
                        <a:rPr kumimoji="0" lang="en-US" altLang="ko-KR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자체점검</a:t>
                      </a:r>
                      <a:r>
                        <a:rPr kumimoji="0" lang="en-US" altLang="ko-KR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안전검사</a:t>
                      </a:r>
                      <a:r>
                        <a:rPr kumimoji="0" lang="en-US" altLang="ko-KR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승강기의 설계에 관한 자문</a:t>
                      </a:r>
                      <a:r>
                        <a:rPr kumimoji="0" lang="en-US" altLang="ko-KR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승강기의 설치공사</a:t>
                      </a:r>
                      <a:r>
                        <a:rPr kumimoji="0" lang="en-US" altLang="ko-KR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승강기의 설치공사에 관한 감리</a:t>
                      </a:r>
                      <a:r>
                        <a:rPr kumimoji="0" lang="en-US" altLang="ko-KR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監理</a:t>
                      </a:r>
                      <a:r>
                        <a:rPr kumimoji="0" lang="en-US" altLang="ko-KR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업무에 종사하는 기술자</a:t>
                      </a:r>
                      <a:endParaRPr kumimoji="0" lang="en-US" altLang="ko-KR" sz="1400" b="1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endParaRPr kumimoji="0" lang="ko-KR" altLang="en-US" sz="1400" b="1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=&gt;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시스템 반영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2705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61336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2"/>
          <p:cNvSpPr>
            <a:spLocks noChangeArrowheads="1"/>
          </p:cNvSpPr>
          <p:nvPr/>
        </p:nvSpPr>
        <p:spPr bwMode="auto">
          <a:xfrm>
            <a:off x="172488" y="1052736"/>
            <a:ext cx="8749661" cy="561662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ysDash"/>
            <a:miter lim="800000"/>
            <a:headEnd/>
            <a:tailEnd/>
          </a:ln>
        </p:spPr>
        <p:txBody>
          <a:bodyPr wrap="none" tIns="108000" bIns="108000" anchor="b" anchorCtr="0"/>
          <a:lstStyle/>
          <a:p>
            <a:pPr algn="ctr">
              <a:lnSpc>
                <a:spcPct val="150000"/>
              </a:lnSpc>
            </a:pPr>
            <a:endParaRPr lang="ko-KR" altLang="en-US" sz="1000" b="1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sz="quarter" idx="1"/>
          </p:nvPr>
        </p:nvSpPr>
        <p:spPr>
          <a:xfrm>
            <a:off x="379040" y="1196752"/>
            <a:ext cx="8441432" cy="5328592"/>
          </a:xfrm>
        </p:spPr>
        <p:txBody>
          <a:bodyPr/>
          <a:lstStyle/>
          <a:p>
            <a:r>
              <a:rPr lang="ko-KR" altLang="en-US" sz="2200" b="1" dirty="0"/>
              <a:t>자체점검 기준</a:t>
            </a:r>
            <a:r>
              <a:rPr lang="en-US" altLang="ko-KR" sz="2200" b="1" dirty="0"/>
              <a:t>·</a:t>
            </a:r>
            <a:r>
              <a:rPr lang="ko-KR" altLang="en-US" sz="2200" b="1" dirty="0"/>
              <a:t>항목 및 방법 변경</a:t>
            </a:r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800" b="1" dirty="0"/>
          </a:p>
          <a:p>
            <a:r>
              <a:rPr lang="ko-KR" altLang="en-US" sz="2200" b="1" dirty="0"/>
              <a:t>자체점검관리시스템 개선</a:t>
            </a:r>
            <a:endParaRPr lang="en-US" altLang="ko-KR" sz="2200" b="1" dirty="0"/>
          </a:p>
          <a:p>
            <a:endParaRPr lang="en-US" altLang="ko-KR" b="1" dirty="0"/>
          </a:p>
          <a:p>
            <a:pPr marL="0" indent="0">
              <a:buNone/>
            </a:pPr>
            <a:endParaRPr lang="en-US" altLang="ko-KR" b="1" dirty="0"/>
          </a:p>
          <a:p>
            <a:pPr marL="365760" lvl="1" indent="0" fontAlgn="base">
              <a:lnSpc>
                <a:spcPct val="120000"/>
              </a:lnSpc>
              <a:buNone/>
            </a:pPr>
            <a:endParaRPr lang="en-US" altLang="ko-KR" sz="2000" b="1" dirty="0"/>
          </a:p>
          <a:p>
            <a:pPr lvl="1" fontAlgn="base">
              <a:lnSpc>
                <a:spcPct val="120000"/>
              </a:lnSpc>
            </a:pPr>
            <a:endParaRPr lang="ko-KR" altLang="en-US" b="1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9329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법 개정에 따른 </a:t>
            </a:r>
            <a:r>
              <a:rPr lang="ko-KR" altLang="en-US" dirty="0" err="1"/>
              <a:t>주요변경</a:t>
            </a:r>
            <a:r>
              <a:rPr lang="ko-KR" altLang="en-US" dirty="0"/>
              <a:t> 내용</a:t>
            </a:r>
          </a:p>
        </p:txBody>
      </p:sp>
      <p:pic>
        <p:nvPicPr>
          <p:cNvPr id="5" name="Picture 2" descr="C:\Users\Administrator\Desktop\미래부가치평가\그림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9814" y="1738784"/>
            <a:ext cx="3142252" cy="28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472747"/>
              </p:ext>
            </p:extLst>
          </p:nvPr>
        </p:nvGraphicFramePr>
        <p:xfrm>
          <a:off x="504065" y="1700808"/>
          <a:ext cx="8172391" cy="2022335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547654">
                  <a:extLst>
                    <a:ext uri="{9D8B030D-6E8A-4147-A177-3AD203B41FA5}">
                      <a16:colId xmlns:a16="http://schemas.microsoft.com/office/drawing/2014/main" val="3122538791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1599056161"/>
                    </a:ext>
                  </a:extLst>
                </a:gridCol>
                <a:gridCol w="3888433">
                  <a:extLst>
                    <a:ext uri="{9D8B030D-6E8A-4147-A177-3AD203B41FA5}">
                      <a16:colId xmlns:a16="http://schemas.microsoft.com/office/drawing/2014/main" val="1713877881"/>
                    </a:ext>
                  </a:extLst>
                </a:gridCol>
              </a:tblGrid>
              <a:tr h="4320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구분</a:t>
                      </a: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현행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변경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77304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0"/>
                        </a:spcBef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Blip>
                          <a:blip r:embed="rId3"/>
                        </a:buBlip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운영 시스템</a:t>
                      </a:r>
                      <a:endParaRPr lang="en-US" altLang="ko-KR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국가승강기 정보 센터</a:t>
                      </a:r>
                      <a:endParaRPr kumimoji="0" lang="en-US" altLang="ko-KR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 err="1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좌동</a:t>
                      </a:r>
                      <a:endParaRPr kumimoji="0" lang="ko-KR" altLang="en-US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10146142"/>
                  </a:ext>
                </a:extLst>
              </a:tr>
              <a:tr h="921809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점검 기준 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·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항목 및 방법 </a:t>
                      </a:r>
                      <a:endParaRPr lang="ko-KR" altLang="en-US" sz="1400" dirty="0"/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lang="ko-KR" altLang="en-US" sz="1400" b="1" dirty="0"/>
                        <a:t>전기식 엘리베이터 등 </a:t>
                      </a:r>
                      <a:r>
                        <a:rPr lang="en-US" altLang="ko-KR" sz="1400" b="1" dirty="0"/>
                        <a:t>9</a:t>
                      </a:r>
                      <a:r>
                        <a:rPr lang="ko-KR" altLang="en-US" sz="1400" b="1" dirty="0"/>
                        <a:t>종</a:t>
                      </a:r>
                      <a:endParaRPr lang="en-US" altLang="ko-KR" sz="1400" b="1" dirty="0"/>
                    </a:p>
                    <a:p>
                      <a:pPr>
                        <a:spcBef>
                          <a:spcPts val="200"/>
                        </a:spcBef>
                      </a:pPr>
                      <a:r>
                        <a:rPr lang="ko-KR" altLang="en-US" sz="1400" b="1" dirty="0"/>
                        <a:t>점검결과 </a:t>
                      </a:r>
                      <a:r>
                        <a:rPr lang="en-US" altLang="ko-KR" sz="1400" b="1" dirty="0"/>
                        <a:t>: A,B,C</a:t>
                      </a:r>
                      <a:endParaRPr lang="ko-KR" altLang="en-US" sz="1400" b="1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엘리베이터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dirty="0" err="1">
                          <a:latin typeface="+mn-ea"/>
                          <a:ea typeface="+mn-ea"/>
                        </a:rPr>
                        <a:t>경사형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 엘리베이터 등 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종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 latinLnBrk="1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점검결과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 : </a:t>
                      </a:r>
                      <a:r>
                        <a:rPr lang="en-US" altLang="ko-KR" sz="1400" b="1" u="sng" dirty="0"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1400" b="1" u="sng" dirty="0">
                          <a:latin typeface="+mn-ea"/>
                          <a:ea typeface="+mn-ea"/>
                        </a:rPr>
                        <a:t>양호</a:t>
                      </a:r>
                      <a:r>
                        <a:rPr lang="en-US" altLang="ko-KR" sz="1400" b="1" u="sng" dirty="0">
                          <a:latin typeface="+mn-ea"/>
                          <a:ea typeface="+mn-ea"/>
                        </a:rPr>
                        <a:t>”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en-US" altLang="ko-KR" sz="1400" b="1" u="sng" dirty="0"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1400" b="1" u="sng" dirty="0">
                          <a:latin typeface="+mn-ea"/>
                          <a:ea typeface="+mn-ea"/>
                        </a:rPr>
                        <a:t>주의 관찰</a:t>
                      </a:r>
                      <a:r>
                        <a:rPr lang="en-US" altLang="ko-KR" sz="1400" b="1" u="sng" dirty="0">
                          <a:latin typeface="+mn-ea"/>
                          <a:ea typeface="+mn-ea"/>
                        </a:rPr>
                        <a:t>”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en-US" altLang="ko-KR" sz="1400" b="1" u="sng" dirty="0"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1400" b="1" u="sng" dirty="0">
                          <a:latin typeface="+mn-ea"/>
                          <a:ea typeface="+mn-ea"/>
                        </a:rPr>
                        <a:t>긴급 수리</a:t>
                      </a:r>
                      <a:r>
                        <a:rPr lang="en-US" altLang="ko-KR" sz="1400" b="1" u="sng" dirty="0">
                          <a:latin typeface="+mn-ea"/>
                          <a:ea typeface="+mn-ea"/>
                        </a:rPr>
                        <a:t>”</a:t>
                      </a:r>
                    </a:p>
                    <a:p>
                      <a:pPr latinLnBrk="1"/>
                      <a:r>
                        <a:rPr lang="en-US" altLang="ko-KR" sz="1400" b="1" u="sng" dirty="0"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1400" b="1" u="sng" dirty="0">
                          <a:latin typeface="+mn-ea"/>
                          <a:ea typeface="+mn-ea"/>
                        </a:rPr>
                        <a:t>주의관찰</a:t>
                      </a:r>
                      <a:r>
                        <a:rPr lang="en-US" altLang="ko-KR" sz="1400" b="1" u="sng" dirty="0">
                          <a:latin typeface="+mn-ea"/>
                          <a:ea typeface="+mn-ea"/>
                        </a:rPr>
                        <a:t>”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인 경우 다음 달에도 점검하여야 함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 latinLnBrk="1"/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 latinLnBrk="1"/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=&gt;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시스템 반영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2705550"/>
                  </a:ext>
                </a:extLst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108092"/>
              </p:ext>
            </p:extLst>
          </p:nvPr>
        </p:nvGraphicFramePr>
        <p:xfrm>
          <a:off x="504065" y="4371374"/>
          <a:ext cx="8172391" cy="2037297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763679">
                  <a:extLst>
                    <a:ext uri="{9D8B030D-6E8A-4147-A177-3AD203B41FA5}">
                      <a16:colId xmlns:a16="http://schemas.microsoft.com/office/drawing/2014/main" val="3122538791"/>
                    </a:ext>
                  </a:extLst>
                </a:gridCol>
                <a:gridCol w="2520279">
                  <a:extLst>
                    <a:ext uri="{9D8B030D-6E8A-4147-A177-3AD203B41FA5}">
                      <a16:colId xmlns:a16="http://schemas.microsoft.com/office/drawing/2014/main" val="1599056161"/>
                    </a:ext>
                  </a:extLst>
                </a:gridCol>
                <a:gridCol w="3888433">
                  <a:extLst>
                    <a:ext uri="{9D8B030D-6E8A-4147-A177-3AD203B41FA5}">
                      <a16:colId xmlns:a16="http://schemas.microsoft.com/office/drawing/2014/main" val="1713877881"/>
                    </a:ext>
                  </a:extLst>
                </a:gridCol>
              </a:tblGrid>
              <a:tr h="4257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구분</a:t>
                      </a: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현행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변경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77304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0"/>
                        </a:spcBef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Blip>
                          <a:blip r:embed="rId3"/>
                        </a:buBlip>
                        <a:defRPr/>
                      </a:pPr>
                      <a:r>
                        <a:rPr lang="ko-KR" altLang="en-US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운영 시스템</a:t>
                      </a:r>
                      <a:endParaRPr lang="en-US" altLang="ko-KR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ea"/>
                          <a:ea typeface="+mn-ea"/>
                          <a:cs typeface="+mn-cs"/>
                        </a:rPr>
                        <a:t>국가승강기 정보 센터</a:t>
                      </a:r>
                      <a:endParaRPr kumimoji="0" lang="en-US" altLang="ko-KR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 err="1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ea"/>
                          <a:ea typeface="+mn-ea"/>
                          <a:cs typeface="+mn-cs"/>
                        </a:rPr>
                        <a:t>좌동</a:t>
                      </a:r>
                      <a:r>
                        <a:rPr kumimoji="0" lang="en-US" altLang="ko-KR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ea"/>
                          <a:ea typeface="+mn-ea"/>
                          <a:cs typeface="+mn-cs"/>
                        </a:rPr>
                        <a:t>승강기민원</a:t>
                      </a:r>
                      <a:r>
                        <a:rPr kumimoji="0" lang="en-US" altLang="ko-KR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ea"/>
                          <a:ea typeface="+mn-ea"/>
                          <a:cs typeface="+mn-cs"/>
                        </a:rPr>
                        <a:t>24 </a:t>
                      </a:r>
                      <a:endParaRPr kumimoji="0" lang="ko-KR" altLang="en-US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1014614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입력 환경 개선</a:t>
                      </a:r>
                      <a:endParaRPr lang="ko-KR" altLang="en-US" sz="1400" b="1" dirty="0">
                        <a:latin typeface="+mn-ea"/>
                        <a:ea typeface="+mn-ea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웹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모바일 웹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승강기민원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24 </a:t>
                      </a:r>
                      <a:r>
                        <a:rPr lang="ko-KR" altLang="en-US" sz="1400" b="1" dirty="0" err="1">
                          <a:latin typeface="+mn-ea"/>
                          <a:ea typeface="+mn-ea"/>
                        </a:rPr>
                        <a:t>모바일앱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 구축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 latinLnBrk="1"/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2020.5.11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부터 전면 시행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2705550"/>
                  </a:ext>
                </a:extLst>
              </a:tr>
              <a:tr h="661311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공유 플랫폼 도입</a:t>
                      </a: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일부 업체만 점검결과 전송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>
                        <a:spcBef>
                          <a:spcPts val="200"/>
                        </a:spcBef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개별 프로그램 구축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b="1" dirty="0">
                        <a:latin typeface="+mn-ea"/>
                        <a:ea typeface="+mn-ea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중소업체로 점검결과 전송 확대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 latinLnBrk="1"/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주전산기 및 네트웍 보안장비 </a:t>
                      </a:r>
                      <a:r>
                        <a:rPr lang="ko-KR" altLang="en-US" sz="1400" b="1" dirty="0" err="1">
                          <a:latin typeface="+mn-ea"/>
                          <a:ea typeface="+mn-ea"/>
                        </a:rPr>
                        <a:t>구축시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51345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9793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2"/>
          <p:cNvSpPr>
            <a:spLocks noChangeArrowheads="1"/>
          </p:cNvSpPr>
          <p:nvPr/>
        </p:nvSpPr>
        <p:spPr bwMode="auto">
          <a:xfrm>
            <a:off x="172488" y="1052736"/>
            <a:ext cx="8749661" cy="561662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ysDash"/>
            <a:miter lim="800000"/>
            <a:headEnd/>
            <a:tailEnd/>
          </a:ln>
        </p:spPr>
        <p:txBody>
          <a:bodyPr wrap="none" tIns="108000" bIns="108000" anchor="b" anchorCtr="0"/>
          <a:lstStyle/>
          <a:p>
            <a:pPr algn="ctr">
              <a:lnSpc>
                <a:spcPct val="150000"/>
              </a:lnSpc>
            </a:pPr>
            <a:endParaRPr lang="ko-KR" altLang="en-US" sz="1000" b="1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sz="quarter" idx="1"/>
          </p:nvPr>
        </p:nvSpPr>
        <p:spPr>
          <a:xfrm>
            <a:off x="379040" y="1196752"/>
            <a:ext cx="8441432" cy="5328592"/>
          </a:xfrm>
        </p:spPr>
        <p:txBody>
          <a:bodyPr/>
          <a:lstStyle/>
          <a:p>
            <a:r>
              <a:rPr lang="ko-KR" altLang="en-US" sz="2200" b="1" dirty="0" err="1"/>
              <a:t>자체점검자</a:t>
            </a:r>
            <a:r>
              <a:rPr lang="ko-KR" altLang="en-US" sz="2200" b="1" dirty="0"/>
              <a:t> 자격</a:t>
            </a:r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r>
              <a:rPr lang="ko-KR" altLang="en-US" sz="2200" b="1" dirty="0"/>
              <a:t>유지관리 대수 상한</a:t>
            </a:r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b="1" dirty="0"/>
          </a:p>
          <a:p>
            <a:endParaRPr lang="en-US" altLang="ko-KR" b="1" dirty="0"/>
          </a:p>
          <a:p>
            <a:endParaRPr lang="en-US" altLang="ko-KR" b="1" dirty="0"/>
          </a:p>
          <a:p>
            <a:endParaRPr lang="en-US" altLang="ko-KR" b="1" dirty="0"/>
          </a:p>
          <a:p>
            <a:pPr marL="0" indent="0">
              <a:buNone/>
            </a:pPr>
            <a:endParaRPr lang="en-US" altLang="ko-KR" b="1" dirty="0"/>
          </a:p>
          <a:p>
            <a:pPr marL="365760" lvl="1" indent="0" fontAlgn="base">
              <a:lnSpc>
                <a:spcPct val="120000"/>
              </a:lnSpc>
              <a:buNone/>
            </a:pPr>
            <a:endParaRPr lang="en-US" altLang="ko-KR" sz="2000" b="1" dirty="0"/>
          </a:p>
          <a:p>
            <a:pPr lvl="1" fontAlgn="base">
              <a:lnSpc>
                <a:spcPct val="120000"/>
              </a:lnSpc>
            </a:pPr>
            <a:endParaRPr lang="ko-KR" altLang="en-US" b="1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법 개정에 따른 </a:t>
            </a:r>
            <a:r>
              <a:rPr lang="ko-KR" altLang="en-US" dirty="0" err="1"/>
              <a:t>주요변경</a:t>
            </a:r>
            <a:r>
              <a:rPr lang="ko-KR" altLang="en-US" dirty="0"/>
              <a:t> 내용</a:t>
            </a:r>
          </a:p>
        </p:txBody>
      </p:sp>
      <p:pic>
        <p:nvPicPr>
          <p:cNvPr id="5" name="Picture 2" descr="C:\Users\Administrator\Desktop\미래부가치평가\그림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9814" y="1738784"/>
            <a:ext cx="3142252" cy="28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059741"/>
              </p:ext>
            </p:extLst>
          </p:nvPr>
        </p:nvGraphicFramePr>
        <p:xfrm>
          <a:off x="504066" y="1738785"/>
          <a:ext cx="8172391" cy="172725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547654">
                  <a:extLst>
                    <a:ext uri="{9D8B030D-6E8A-4147-A177-3AD203B41FA5}">
                      <a16:colId xmlns:a16="http://schemas.microsoft.com/office/drawing/2014/main" val="3122538791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1599056161"/>
                    </a:ext>
                  </a:extLst>
                </a:gridCol>
                <a:gridCol w="3888433">
                  <a:extLst>
                    <a:ext uri="{9D8B030D-6E8A-4147-A177-3AD203B41FA5}">
                      <a16:colId xmlns:a16="http://schemas.microsoft.com/office/drawing/2014/main" val="1713877881"/>
                    </a:ext>
                  </a:extLst>
                </a:gridCol>
              </a:tblGrid>
              <a:tr h="3022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구분</a:t>
                      </a: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현행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변경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773042"/>
                  </a:ext>
                </a:extLst>
              </a:tr>
              <a:tr h="416610"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0"/>
                        </a:spcBef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Blip>
                          <a:blip r:embed="rId3"/>
                        </a:buBlip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운영 시스템</a:t>
                      </a:r>
                      <a:endParaRPr lang="en-US" altLang="ko-KR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국가승강기 정보 센터</a:t>
                      </a:r>
                      <a:endParaRPr kumimoji="0" lang="en-US" altLang="ko-KR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 err="1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좌동</a:t>
                      </a:r>
                      <a:endParaRPr kumimoji="0" lang="ko-KR" altLang="en-US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10146142"/>
                  </a:ext>
                </a:extLst>
              </a:tr>
              <a:tr h="467250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자체점검결과등록</a:t>
                      </a:r>
                      <a:endParaRPr lang="ko-KR" altLang="en-US" sz="1400" dirty="0"/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lang="ko-KR" altLang="en-US" sz="1400" b="1" dirty="0"/>
                        <a:t>직무교육 유효기간 초과 시</a:t>
                      </a:r>
                      <a:endParaRPr lang="en-US" altLang="ko-KR" sz="1400" b="1" dirty="0"/>
                    </a:p>
                    <a:p>
                      <a:pPr>
                        <a:spcBef>
                          <a:spcPts val="200"/>
                        </a:spcBef>
                      </a:pPr>
                      <a:r>
                        <a:rPr lang="ko-KR" altLang="en-US" sz="1400" b="1" dirty="0"/>
                        <a:t>점검결과 등록 불가능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/>
                        <a:t>직무교육 유효기간 전후 </a:t>
                      </a:r>
                      <a:r>
                        <a:rPr lang="en-US" altLang="ko-KR" sz="1400" b="1" dirty="0"/>
                        <a:t>3</a:t>
                      </a:r>
                      <a:r>
                        <a:rPr lang="ko-KR" altLang="en-US" sz="1400" b="1" dirty="0"/>
                        <a:t>개월 이내 수료</a:t>
                      </a:r>
                      <a:r>
                        <a:rPr lang="en-US" altLang="ko-KR" sz="1400" b="1" dirty="0"/>
                        <a:t>(</a:t>
                      </a:r>
                      <a:r>
                        <a:rPr lang="ko-KR" altLang="en-US" sz="1400" b="1" dirty="0"/>
                        <a:t>예정</a:t>
                      </a:r>
                      <a:r>
                        <a:rPr lang="en-US" altLang="ko-KR" sz="1400" b="1" dirty="0"/>
                        <a:t>) </a:t>
                      </a:r>
                      <a:r>
                        <a:rPr lang="ko-KR" altLang="en-US" sz="1400" b="1" dirty="0"/>
                        <a:t>시 점검결과 등록 가능</a:t>
                      </a:r>
                      <a:endParaRPr lang="en-US" altLang="ko-KR" sz="1400" b="1" dirty="0"/>
                    </a:p>
                    <a:p>
                      <a:pPr latinLnBrk="1"/>
                      <a:endParaRPr lang="en-US" altLang="ko-KR" sz="1400" b="1" dirty="0"/>
                    </a:p>
                    <a:p>
                      <a:pPr latinLnBrk="1"/>
                      <a:r>
                        <a:rPr lang="en-US" altLang="ko-KR" sz="1400" b="1" dirty="0"/>
                        <a:t>=&gt; </a:t>
                      </a:r>
                      <a:r>
                        <a:rPr lang="ko-KR" altLang="en-US" sz="1400" b="1" dirty="0"/>
                        <a:t>시스템 반영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2705550"/>
                  </a:ext>
                </a:extLst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373268"/>
              </p:ext>
            </p:extLst>
          </p:nvPr>
        </p:nvGraphicFramePr>
        <p:xfrm>
          <a:off x="504065" y="4371375"/>
          <a:ext cx="8172391" cy="215397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547654">
                  <a:extLst>
                    <a:ext uri="{9D8B030D-6E8A-4147-A177-3AD203B41FA5}">
                      <a16:colId xmlns:a16="http://schemas.microsoft.com/office/drawing/2014/main" val="3122538791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1599056161"/>
                    </a:ext>
                  </a:extLst>
                </a:gridCol>
                <a:gridCol w="3888433">
                  <a:extLst>
                    <a:ext uri="{9D8B030D-6E8A-4147-A177-3AD203B41FA5}">
                      <a16:colId xmlns:a16="http://schemas.microsoft.com/office/drawing/2014/main" val="1713877881"/>
                    </a:ext>
                  </a:extLst>
                </a:gridCol>
              </a:tblGrid>
              <a:tr h="3022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구분</a:t>
                      </a: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현행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변경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773042"/>
                  </a:ext>
                </a:extLst>
              </a:tr>
              <a:tr h="416610"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0"/>
                        </a:spcBef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Blip>
                          <a:blip r:embed="rId3"/>
                        </a:buBlip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운영 시스템</a:t>
                      </a:r>
                      <a:endParaRPr lang="en-US" altLang="ko-KR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국가승강기 정보 센터</a:t>
                      </a:r>
                      <a:endParaRPr kumimoji="0" lang="en-US" altLang="ko-KR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 err="1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좌동</a:t>
                      </a:r>
                      <a:endParaRPr kumimoji="0" lang="ko-KR" altLang="en-US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10146142"/>
                  </a:ext>
                </a:extLst>
              </a:tr>
              <a:tr h="467250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월간 유지관리대수</a:t>
                      </a:r>
                      <a:endParaRPr lang="ko-KR" altLang="en-US" sz="1400" dirty="0"/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lang="ko-KR" altLang="en-US" sz="1400" b="1" dirty="0"/>
                        <a:t>기술인력 </a:t>
                      </a:r>
                      <a:r>
                        <a:rPr lang="en-US" altLang="ko-KR" sz="1400" b="1" dirty="0"/>
                        <a:t>1</a:t>
                      </a:r>
                      <a:r>
                        <a:rPr lang="ko-KR" altLang="en-US" sz="1400" b="1" dirty="0"/>
                        <a:t>명당 </a:t>
                      </a:r>
                      <a:r>
                        <a:rPr lang="en-US" altLang="ko-KR" sz="1400" b="1" dirty="0"/>
                        <a:t>100</a:t>
                      </a:r>
                      <a:r>
                        <a:rPr lang="ko-KR" altLang="en-US" sz="1400" b="1" dirty="0"/>
                        <a:t>대</a:t>
                      </a:r>
                      <a:endParaRPr lang="en-US" altLang="ko-KR" sz="1400" b="1" dirty="0"/>
                    </a:p>
                    <a:p>
                      <a:pPr>
                        <a:spcBef>
                          <a:spcPts val="200"/>
                        </a:spcBef>
                      </a:pPr>
                      <a:r>
                        <a:rPr lang="ko-KR" altLang="en-US" sz="1400" b="1" dirty="0"/>
                        <a:t>자체점검전담인력 </a:t>
                      </a:r>
                      <a:r>
                        <a:rPr lang="en-US" altLang="ko-KR" sz="1400" b="1" dirty="0"/>
                        <a:t>1</a:t>
                      </a:r>
                      <a:r>
                        <a:rPr lang="ko-KR" altLang="en-US" sz="1400" b="1" dirty="0"/>
                        <a:t>명당 </a:t>
                      </a:r>
                      <a:r>
                        <a:rPr lang="en-US" altLang="ko-KR" sz="1400" b="1" dirty="0"/>
                        <a:t>170</a:t>
                      </a:r>
                      <a:r>
                        <a:rPr lang="ko-KR" altLang="en-US" sz="1400" b="1" dirty="0"/>
                        <a:t>대</a:t>
                      </a:r>
                      <a:endParaRPr lang="en-US" altLang="ko-KR" sz="1400" b="1" dirty="0"/>
                    </a:p>
                    <a:p>
                      <a:pPr>
                        <a:spcBef>
                          <a:spcPts val="200"/>
                        </a:spcBef>
                      </a:pPr>
                      <a:r>
                        <a:rPr lang="en-US" altLang="ko-KR" sz="1400" b="1" dirty="0"/>
                        <a:t>(</a:t>
                      </a:r>
                      <a:r>
                        <a:rPr lang="ko-KR" altLang="en-US" sz="1400" b="1" dirty="0"/>
                        <a:t>단</a:t>
                      </a:r>
                      <a:r>
                        <a:rPr lang="en-US" altLang="ko-KR" sz="1400" b="1" dirty="0"/>
                        <a:t>, </a:t>
                      </a:r>
                      <a:r>
                        <a:rPr lang="ko-KR" altLang="en-US" sz="1400" b="1" dirty="0"/>
                        <a:t>보조인력 동반</a:t>
                      </a:r>
                      <a:r>
                        <a:rPr lang="en-US" altLang="ko-KR" sz="1400" b="1" dirty="0"/>
                        <a:t>)</a:t>
                      </a:r>
                      <a:endParaRPr lang="ko-KR" altLang="en-US" sz="1400" b="1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기술인력의 수 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ⅹ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대 이하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단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kumimoji="0" lang="ko-KR" altLang="en-US" sz="14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주된 사무소 또는 사업장이 없는 시도에 설치된 승강기를 유지관리하는 경우 그 기술인력의 수 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ⅹ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90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을 곱한 수로 함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)</a:t>
                      </a:r>
                      <a:endParaRPr kumimoji="0" lang="ko-KR" altLang="en-US" sz="1400" b="1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latinLnBrk="1"/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 latinLnBrk="1"/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=&gt;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기술인력당 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대 초과시 알림 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2705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62532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2"/>
          <p:cNvSpPr>
            <a:spLocks noChangeArrowheads="1"/>
          </p:cNvSpPr>
          <p:nvPr/>
        </p:nvSpPr>
        <p:spPr bwMode="auto">
          <a:xfrm>
            <a:off x="172488" y="980728"/>
            <a:ext cx="8749661" cy="576064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ysDash"/>
            <a:miter lim="800000"/>
            <a:headEnd/>
            <a:tailEnd/>
          </a:ln>
        </p:spPr>
        <p:txBody>
          <a:bodyPr wrap="none" tIns="108000" bIns="108000" anchor="b" anchorCtr="0"/>
          <a:lstStyle/>
          <a:p>
            <a:pPr algn="ctr">
              <a:lnSpc>
                <a:spcPct val="150000"/>
              </a:lnSpc>
            </a:pPr>
            <a:endParaRPr lang="ko-KR" altLang="en-US" sz="1000" b="1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sz="quarter" idx="1"/>
          </p:nvPr>
        </p:nvSpPr>
        <p:spPr>
          <a:xfrm>
            <a:off x="379040" y="1052736"/>
            <a:ext cx="8441432" cy="5472608"/>
          </a:xfrm>
        </p:spPr>
        <p:txBody>
          <a:bodyPr/>
          <a:lstStyle/>
          <a:p>
            <a:r>
              <a:rPr lang="ko-KR" altLang="en-US" sz="2200" b="1" dirty="0"/>
              <a:t>안전관리자 선임 자격 변경</a:t>
            </a:r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200" b="1" dirty="0"/>
          </a:p>
          <a:p>
            <a:endParaRPr lang="en-US" altLang="ko-KR" sz="2000" b="1" dirty="0"/>
          </a:p>
          <a:p>
            <a:r>
              <a:rPr lang="ko-KR" altLang="en-US" sz="2000" b="1" dirty="0"/>
              <a:t>부품안전인증 및 승강기안전인증 현황</a:t>
            </a:r>
            <a:endParaRPr lang="en-US" altLang="ko-KR" sz="2000" b="1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3957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법 개정에 따른 </a:t>
            </a:r>
            <a:r>
              <a:rPr lang="ko-KR" altLang="en-US" dirty="0" err="1"/>
              <a:t>주요변경</a:t>
            </a:r>
            <a:r>
              <a:rPr lang="ko-KR" altLang="en-US" dirty="0"/>
              <a:t> 내용</a:t>
            </a:r>
          </a:p>
        </p:txBody>
      </p:sp>
      <p:pic>
        <p:nvPicPr>
          <p:cNvPr id="5" name="Picture 2" descr="C:\Users\Administrator\Desktop\미래부가치평가\그림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9814" y="1738784"/>
            <a:ext cx="3142252" cy="28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785221"/>
              </p:ext>
            </p:extLst>
          </p:nvPr>
        </p:nvGraphicFramePr>
        <p:xfrm>
          <a:off x="504066" y="1556792"/>
          <a:ext cx="8244398" cy="296672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343363">
                  <a:extLst>
                    <a:ext uri="{9D8B030D-6E8A-4147-A177-3AD203B41FA5}">
                      <a16:colId xmlns:a16="http://schemas.microsoft.com/office/drawing/2014/main" val="3122538791"/>
                    </a:ext>
                  </a:extLst>
                </a:gridCol>
                <a:gridCol w="2978341">
                  <a:extLst>
                    <a:ext uri="{9D8B030D-6E8A-4147-A177-3AD203B41FA5}">
                      <a16:colId xmlns:a16="http://schemas.microsoft.com/office/drawing/2014/main" val="1599056161"/>
                    </a:ext>
                  </a:extLst>
                </a:gridCol>
                <a:gridCol w="3922694">
                  <a:extLst>
                    <a:ext uri="{9D8B030D-6E8A-4147-A177-3AD203B41FA5}">
                      <a16:colId xmlns:a16="http://schemas.microsoft.com/office/drawing/2014/main" val="1713877881"/>
                    </a:ext>
                  </a:extLst>
                </a:gridCol>
              </a:tblGrid>
              <a:tr h="2824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구분</a:t>
                      </a: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현행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변경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773042"/>
                  </a:ext>
                </a:extLst>
              </a:tr>
              <a:tr h="244248"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Blip>
                          <a:blip r:embed="rId3"/>
                        </a:buBlip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운영 시스템</a:t>
                      </a:r>
                      <a:endParaRPr lang="en-US" altLang="ko-KR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 err="1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국가승강기정보센터</a:t>
                      </a:r>
                      <a:r>
                        <a:rPr kumimoji="0" lang="en-US" altLang="ko-KR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,  </a:t>
                      </a: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승강기민원</a:t>
                      </a:r>
                      <a:r>
                        <a:rPr kumimoji="0" lang="en-US" altLang="ko-KR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kumimoji="0" lang="ko-KR" altLang="en-US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승강기 민원</a:t>
                      </a:r>
                      <a:r>
                        <a:rPr kumimoji="0" lang="en-US" altLang="ko-KR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kumimoji="0" lang="ko-KR" altLang="en-US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10146142"/>
                  </a:ext>
                </a:extLst>
              </a:tr>
              <a:tr h="608608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선임 대상</a:t>
                      </a:r>
                      <a:endParaRPr lang="en-US" altLang="ko-KR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/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ko-KR" altLang="en-US" sz="1400" b="1" spc="-150" dirty="0" err="1"/>
                        <a:t>변경시</a:t>
                      </a:r>
                      <a:r>
                        <a:rPr lang="ko-KR" altLang="en-US" sz="1400" b="1" spc="-150" dirty="0"/>
                        <a:t> </a:t>
                      </a:r>
                      <a:r>
                        <a:rPr lang="en-US" altLang="ko-KR" sz="1400" b="1" spc="-150" dirty="0"/>
                        <a:t>3</a:t>
                      </a:r>
                      <a:r>
                        <a:rPr lang="ko-KR" altLang="en-US" sz="1400" b="1" spc="-150" dirty="0"/>
                        <a:t>개월이내 선임 후</a:t>
                      </a:r>
                      <a:r>
                        <a:rPr lang="en-US" altLang="ko-KR" sz="1400" b="1" spc="-150" dirty="0"/>
                        <a:t>,</a:t>
                      </a:r>
                      <a:r>
                        <a:rPr lang="ko-KR" altLang="en-US" sz="1400" b="1" spc="-150" dirty="0"/>
                        <a:t> </a:t>
                      </a:r>
                      <a:r>
                        <a:rPr lang="en-US" altLang="ko-KR" sz="1400" b="1" spc="-150" dirty="0"/>
                        <a:t>3</a:t>
                      </a:r>
                      <a:r>
                        <a:rPr lang="ko-KR" altLang="en-US" sz="1400" b="1" spc="-150" dirty="0"/>
                        <a:t>개월 이내 </a:t>
                      </a:r>
                      <a:r>
                        <a:rPr lang="ko-KR" altLang="en-US" sz="1400" b="1" spc="-150" dirty="0" err="1"/>
                        <a:t>관리교육</a:t>
                      </a:r>
                      <a:r>
                        <a:rPr lang="ko-KR" altLang="en-US" sz="1400" b="1" spc="-150" dirty="0"/>
                        <a:t> 이수 가능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ko-KR" altLang="en-US" sz="1400" b="1" spc="-150" dirty="0" err="1"/>
                        <a:t>변경시</a:t>
                      </a:r>
                      <a:r>
                        <a:rPr lang="ko-KR" altLang="en-US" sz="1400" b="1" spc="-150" dirty="0"/>
                        <a:t> </a:t>
                      </a:r>
                      <a:r>
                        <a:rPr lang="en-US" altLang="ko-KR" sz="1400" b="1" spc="-150" dirty="0"/>
                        <a:t>3</a:t>
                      </a:r>
                      <a:r>
                        <a:rPr lang="ko-KR" altLang="en-US" sz="1400" b="1" spc="-150" dirty="0"/>
                        <a:t>개월이내 선임 후</a:t>
                      </a:r>
                      <a:r>
                        <a:rPr lang="en-US" altLang="ko-KR" sz="1400" b="1" spc="-150" dirty="0"/>
                        <a:t>,</a:t>
                      </a:r>
                      <a:r>
                        <a:rPr lang="ko-KR" altLang="en-US" sz="1400" b="1" spc="-150" dirty="0"/>
                        <a:t> </a:t>
                      </a:r>
                      <a:r>
                        <a:rPr lang="en-US" altLang="ko-KR" sz="1400" b="1" spc="-150" dirty="0"/>
                        <a:t>3</a:t>
                      </a:r>
                      <a:r>
                        <a:rPr lang="ko-KR" altLang="en-US" sz="1400" b="1" spc="-150" dirty="0"/>
                        <a:t>개월 이내 </a:t>
                      </a:r>
                      <a:endParaRPr lang="en-US" altLang="ko-KR" sz="1400" b="1" spc="-15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ko-KR" altLang="en-US" sz="1400" b="1" spc="-150" dirty="0"/>
                        <a:t>관리교육 이수 가능</a:t>
                      </a:r>
                      <a:r>
                        <a:rPr lang="en-US" altLang="ko-KR" sz="1400" b="1" spc="-150" dirty="0"/>
                        <a:t>, </a:t>
                      </a:r>
                      <a:r>
                        <a:rPr lang="ko-KR" altLang="en-US" sz="1400" b="1" spc="-150" dirty="0"/>
                        <a:t>교육주기 </a:t>
                      </a:r>
                      <a:r>
                        <a:rPr lang="en-US" altLang="ko-KR" sz="1400" b="1" spc="-150" dirty="0"/>
                        <a:t>3</a:t>
                      </a:r>
                      <a:r>
                        <a:rPr lang="ko-KR" altLang="en-US" sz="1400" b="1" spc="-150" dirty="0"/>
                        <a:t>년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/>
                        <a:t>=&gt; </a:t>
                      </a:r>
                      <a:r>
                        <a:rPr lang="ko-KR" altLang="en-US" sz="1400" b="1" dirty="0"/>
                        <a:t>시스템 반영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2705550"/>
                  </a:ext>
                </a:extLst>
              </a:tr>
              <a:tr h="1059012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안전관리자</a:t>
                      </a:r>
                      <a:endParaRPr lang="en-US" altLang="ko-KR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자격요건</a:t>
                      </a:r>
                      <a:endParaRPr lang="en-US" altLang="ko-KR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lang="ko-KR" altLang="en-US" sz="1400" b="1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400" b="1" dirty="0"/>
                        <a:t>안전관리자 자격요건 신설</a:t>
                      </a:r>
                      <a:endParaRPr lang="en-US" altLang="ko-KR" sz="1400" b="1" dirty="0"/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/>
                        <a:t>(</a:t>
                      </a:r>
                      <a:r>
                        <a:rPr lang="ko-KR" altLang="en-US" sz="1400" b="1" dirty="0" err="1"/>
                        <a:t>기본요건</a:t>
                      </a:r>
                      <a:r>
                        <a:rPr lang="en-US" altLang="ko-KR" sz="1400" b="1" dirty="0"/>
                        <a:t>+</a:t>
                      </a:r>
                      <a:r>
                        <a:rPr lang="ko-KR" altLang="en-US" sz="1400" b="1" dirty="0" err="1"/>
                        <a:t>건축물용도</a:t>
                      </a:r>
                      <a:r>
                        <a:rPr lang="ko-KR" altLang="en-US" sz="1400" b="1" dirty="0"/>
                        <a:t> 또는 </a:t>
                      </a:r>
                      <a:r>
                        <a:rPr lang="ko-KR" altLang="en-US" sz="1400" b="1" dirty="0" err="1"/>
                        <a:t>승강기종류</a:t>
                      </a:r>
                      <a:r>
                        <a:rPr lang="en-US" altLang="ko-KR" sz="1400" b="1" dirty="0"/>
                        <a:t>)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/>
                        <a:t> </a:t>
                      </a:r>
                      <a:r>
                        <a:rPr lang="ko-KR" altLang="en-US" sz="1400" b="1" dirty="0"/>
                        <a:t>비상구출훈련 승강기관리교육</a:t>
                      </a:r>
                      <a:r>
                        <a:rPr lang="en-US" altLang="ko-KR" sz="1400" b="1" dirty="0"/>
                        <a:t>(</a:t>
                      </a:r>
                      <a:r>
                        <a:rPr lang="ko-KR" altLang="en-US" sz="1400" b="1" dirty="0"/>
                        <a:t>기본교육 이수</a:t>
                      </a:r>
                      <a:r>
                        <a:rPr lang="en-US" altLang="ko-KR" sz="1400" b="1" dirty="0"/>
                        <a:t>)</a:t>
                      </a:r>
                      <a:endParaRPr lang="en-US" altLang="ko-KR" sz="800" b="1" dirty="0"/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en-US" altLang="ko-KR" sz="1400" b="1" dirty="0"/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/>
                        <a:t>=&gt; </a:t>
                      </a:r>
                      <a:r>
                        <a:rPr lang="ko-KR" altLang="en-US" sz="1400" b="1" dirty="0"/>
                        <a:t>다중이용시설 건축물</a:t>
                      </a:r>
                      <a:r>
                        <a:rPr lang="en-US" altLang="ko-KR" sz="1400" b="1" dirty="0"/>
                        <a:t>, </a:t>
                      </a:r>
                      <a:r>
                        <a:rPr lang="ko-KR" altLang="en-US" sz="1400" b="1" dirty="0"/>
                        <a:t>피난용 엘리베이터 </a:t>
                      </a:r>
                      <a:endParaRPr lang="en-US" altLang="ko-KR" sz="1400" b="1" dirty="0"/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/>
                        <a:t>     </a:t>
                      </a:r>
                      <a:r>
                        <a:rPr lang="ko-KR" altLang="en-US" sz="1400" b="1" dirty="0"/>
                        <a:t>안전관리자 선임 절차 마련</a:t>
                      </a:r>
                      <a:r>
                        <a:rPr lang="en-US" altLang="ko-KR" sz="1400" b="1" dirty="0"/>
                        <a:t>(</a:t>
                      </a:r>
                      <a:r>
                        <a:rPr lang="ko-KR" altLang="en-US" sz="1400" b="1" dirty="0"/>
                        <a:t>온라인 </a:t>
                      </a:r>
                      <a:r>
                        <a:rPr lang="en-US" altLang="ko-KR" sz="1400" b="1" dirty="0"/>
                        <a:t>12</a:t>
                      </a:r>
                      <a:r>
                        <a:rPr lang="ko-KR" altLang="en-US" sz="1400" b="1" dirty="0"/>
                        <a:t>시간</a:t>
                      </a:r>
                      <a:r>
                        <a:rPr lang="en-US" altLang="ko-KR" sz="1400" b="1" dirty="0"/>
                        <a:t>)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100" b="1" spc="-150" dirty="0"/>
                        <a:t>*</a:t>
                      </a:r>
                      <a:r>
                        <a:rPr lang="ko-KR" altLang="en-US" sz="1100" b="1" spc="-150" dirty="0"/>
                        <a:t> 신청 </a:t>
                      </a:r>
                      <a:r>
                        <a:rPr lang="en-US" altLang="ko-KR" sz="1100" b="1" spc="-150" dirty="0"/>
                        <a:t>-&gt; </a:t>
                      </a:r>
                      <a:r>
                        <a:rPr lang="ko-KR" altLang="en-US" sz="1100" b="1" spc="-150" dirty="0"/>
                        <a:t>교육수료 여부 확인 </a:t>
                      </a:r>
                      <a:r>
                        <a:rPr lang="en-US" altLang="ko-KR" sz="1100" b="1" spc="-150" dirty="0"/>
                        <a:t>-&gt; </a:t>
                      </a:r>
                      <a:r>
                        <a:rPr lang="ko-KR" altLang="en-US" sz="1100" b="1" spc="-150" dirty="0"/>
                        <a:t>교육 </a:t>
                      </a:r>
                      <a:r>
                        <a:rPr lang="ko-KR" altLang="en-US" sz="1100" b="1" spc="-150" dirty="0" err="1"/>
                        <a:t>미수료</a:t>
                      </a:r>
                      <a:r>
                        <a:rPr lang="ko-KR" altLang="en-US" sz="1100" b="1" spc="-150" dirty="0"/>
                        <a:t> 시 자격 요건 검토 </a:t>
                      </a:r>
                      <a:r>
                        <a:rPr lang="en-US" altLang="ko-KR" sz="1100" b="1" spc="-150" dirty="0"/>
                        <a:t>-&gt; </a:t>
                      </a:r>
                      <a:r>
                        <a:rPr lang="ko-KR" altLang="en-US" sz="1100" b="1" spc="-150" dirty="0"/>
                        <a:t>선임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6172758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63201"/>
              </p:ext>
            </p:extLst>
          </p:nvPr>
        </p:nvGraphicFramePr>
        <p:xfrm>
          <a:off x="504066" y="4980451"/>
          <a:ext cx="8172391" cy="1616901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331630">
                  <a:extLst>
                    <a:ext uri="{9D8B030D-6E8A-4147-A177-3AD203B41FA5}">
                      <a16:colId xmlns:a16="http://schemas.microsoft.com/office/drawing/2014/main" val="312253879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1599056161"/>
                    </a:ext>
                  </a:extLst>
                </a:gridCol>
                <a:gridCol w="3888433">
                  <a:extLst>
                    <a:ext uri="{9D8B030D-6E8A-4147-A177-3AD203B41FA5}">
                      <a16:colId xmlns:a16="http://schemas.microsoft.com/office/drawing/2014/main" val="1713877881"/>
                    </a:ext>
                  </a:extLst>
                </a:gridCol>
              </a:tblGrid>
              <a:tr h="3505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구분</a:t>
                      </a: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현행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변경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773042"/>
                  </a:ext>
                </a:extLst>
              </a:tr>
              <a:tr h="264002"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0"/>
                        </a:spcBef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Blip>
                          <a:blip r:embed="rId3"/>
                        </a:buBlip>
                        <a:defRPr/>
                      </a:pPr>
                      <a:r>
                        <a:rPr lang="ko-KR" altLang="en-US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</a:rPr>
                        <a:t>운영 시스템</a:t>
                      </a:r>
                      <a:endParaRPr lang="en-US" altLang="ko-KR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endParaRPr kumimoji="0" lang="en-US" altLang="ko-KR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국가승강기 정보 센터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10146142"/>
                  </a:ext>
                </a:extLst>
              </a:tr>
              <a:tr h="905489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인증 취소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 현황</a:t>
                      </a: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endParaRPr lang="ko-KR" altLang="en-US" sz="1400" b="1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/>
                        <a:t>부품안전인증 취소 현황</a:t>
                      </a:r>
                      <a:endParaRPr lang="en-US" altLang="ko-KR" sz="1400" b="1" dirty="0"/>
                    </a:p>
                    <a:p>
                      <a:pPr latinLnBrk="1"/>
                      <a:r>
                        <a:rPr lang="ko-KR" altLang="en-US" sz="1400" b="1" dirty="0"/>
                        <a:t>승강기안전인증 취소 현황</a:t>
                      </a:r>
                      <a:endParaRPr lang="en-US" altLang="ko-KR" sz="1400" b="1" dirty="0"/>
                    </a:p>
                    <a:p>
                      <a:pPr latinLnBrk="1"/>
                      <a:endParaRPr lang="en-US" altLang="ko-KR" sz="1400" b="1" dirty="0"/>
                    </a:p>
                    <a:p>
                      <a:pPr latinLnBrk="1"/>
                      <a:r>
                        <a:rPr lang="en-US" altLang="ko-KR" sz="1400" b="1" dirty="0"/>
                        <a:t>=&gt; </a:t>
                      </a:r>
                      <a:r>
                        <a:rPr lang="ko-KR" altLang="en-US" sz="1400" b="1" dirty="0"/>
                        <a:t>시스템 반영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2705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04698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2"/>
          <p:cNvSpPr>
            <a:spLocks noChangeArrowheads="1"/>
          </p:cNvSpPr>
          <p:nvPr/>
        </p:nvSpPr>
        <p:spPr bwMode="auto">
          <a:xfrm>
            <a:off x="172488" y="1124744"/>
            <a:ext cx="8749661" cy="561662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ysDash"/>
            <a:miter lim="800000"/>
            <a:headEnd/>
            <a:tailEnd/>
          </a:ln>
        </p:spPr>
        <p:txBody>
          <a:bodyPr wrap="none" tIns="108000" bIns="108000" anchor="b" anchorCtr="0"/>
          <a:lstStyle/>
          <a:p>
            <a:pPr algn="ctr">
              <a:lnSpc>
                <a:spcPct val="150000"/>
              </a:lnSpc>
            </a:pPr>
            <a:endParaRPr lang="ko-KR" altLang="en-US" sz="1000" b="1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sz="quarter" idx="1"/>
          </p:nvPr>
        </p:nvSpPr>
        <p:spPr>
          <a:xfrm>
            <a:off x="379040" y="1196752"/>
            <a:ext cx="8441432" cy="5328592"/>
          </a:xfrm>
        </p:spPr>
        <p:txBody>
          <a:bodyPr/>
          <a:lstStyle/>
          <a:p>
            <a:r>
              <a:rPr lang="ko-KR" altLang="en-US" sz="2200" b="1" dirty="0"/>
              <a:t>중대 사고 및 고장 신고에 따른 조사 확대</a:t>
            </a:r>
            <a:endParaRPr lang="en-US" altLang="ko-KR" sz="2200" b="1" dirty="0"/>
          </a:p>
          <a:p>
            <a:endParaRPr lang="en-US" altLang="ko-KR" b="1" dirty="0"/>
          </a:p>
          <a:p>
            <a:pPr marL="0" indent="0">
              <a:buNone/>
            </a:pPr>
            <a:endParaRPr lang="en-US" altLang="ko-KR" b="1" dirty="0"/>
          </a:p>
          <a:p>
            <a:pPr marL="365760" lvl="1" indent="0" fontAlgn="base">
              <a:lnSpc>
                <a:spcPct val="120000"/>
              </a:lnSpc>
              <a:buNone/>
            </a:pPr>
            <a:endParaRPr lang="en-US" altLang="ko-KR" sz="2000" b="1" dirty="0"/>
          </a:p>
          <a:p>
            <a:pPr lvl="1" fontAlgn="base">
              <a:lnSpc>
                <a:spcPct val="120000"/>
              </a:lnSpc>
            </a:pPr>
            <a:endParaRPr lang="ko-KR" altLang="en-US" b="1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ko-KR" altLang="en-US" dirty="0"/>
              <a:t>법 개정에 따른 </a:t>
            </a:r>
            <a:r>
              <a:rPr lang="ko-KR" altLang="en-US" dirty="0" err="1"/>
              <a:t>주요변경</a:t>
            </a:r>
            <a:r>
              <a:rPr lang="ko-KR" altLang="en-US" dirty="0"/>
              <a:t> 내용</a:t>
            </a:r>
          </a:p>
        </p:txBody>
      </p:sp>
      <p:pic>
        <p:nvPicPr>
          <p:cNvPr id="5" name="Picture 2" descr="C:\Users\Administrator\Desktop\미래부가치평가\그림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9814" y="1594768"/>
            <a:ext cx="3142252" cy="28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684185"/>
              </p:ext>
            </p:extLst>
          </p:nvPr>
        </p:nvGraphicFramePr>
        <p:xfrm>
          <a:off x="504065" y="1772816"/>
          <a:ext cx="8172391" cy="20916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547654">
                  <a:extLst>
                    <a:ext uri="{9D8B030D-6E8A-4147-A177-3AD203B41FA5}">
                      <a16:colId xmlns:a16="http://schemas.microsoft.com/office/drawing/2014/main" val="3122538791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1599056161"/>
                    </a:ext>
                  </a:extLst>
                </a:gridCol>
                <a:gridCol w="3888433">
                  <a:extLst>
                    <a:ext uri="{9D8B030D-6E8A-4147-A177-3AD203B41FA5}">
                      <a16:colId xmlns:a16="http://schemas.microsoft.com/office/drawing/2014/main" val="1713877881"/>
                    </a:ext>
                  </a:extLst>
                </a:gridCol>
              </a:tblGrid>
              <a:tr h="3022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구분</a:t>
                      </a: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현행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변경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773042"/>
                  </a:ext>
                </a:extLst>
              </a:tr>
              <a:tr h="354320"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0"/>
                        </a:spcBef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Blip>
                          <a:blip r:embed="rId3"/>
                        </a:buBlip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운영 시스템</a:t>
                      </a:r>
                      <a:endParaRPr lang="en-US" altLang="ko-KR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국가승강기 정보 센터</a:t>
                      </a:r>
                      <a:endParaRPr kumimoji="0" lang="en-US" altLang="ko-KR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kumimoji="0" lang="ko-KR" altLang="en-US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승강기 민원</a:t>
                      </a:r>
                      <a:r>
                        <a:rPr kumimoji="0" lang="en-US" altLang="ko-KR" sz="1400" b="1" kern="1200" spc="-50" dirty="0">
                          <a:gradFill>
                            <a:gsLst>
                              <a:gs pos="100000">
                                <a:schemeClr val="tx1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1"/>
                          </a:gra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kumimoji="0" lang="ko-KR" altLang="en-US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10146142"/>
                  </a:ext>
                </a:extLst>
              </a:tr>
              <a:tr h="467250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중대 사고 및 고장 신고</a:t>
                      </a:r>
                      <a:endParaRPr lang="ko-KR" altLang="en-US" sz="1400" dirty="0"/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</a:pPr>
                      <a:r>
                        <a:rPr lang="ko-KR" altLang="en-US" sz="1400" b="1" dirty="0"/>
                        <a:t>중대사고 신고 시 조사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중대 사고 및 고장 신고 시 모두 조사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 latinLnBrk="1"/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 marL="0" indent="0" latinLnBrk="1">
                        <a:buFont typeface="Symbol" panose="05050102010706020507" pitchFamily="18" charset="2"/>
                        <a:buNone/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=&gt;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공단 담당자 및 신고자 접수 문자 발송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,      </a:t>
                      </a:r>
                    </a:p>
                    <a:p>
                      <a:pPr marL="0" indent="0" latinLnBrk="1">
                        <a:buFont typeface="Symbol" panose="05050102010706020507" pitchFamily="18" charset="2"/>
                        <a:buNone/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기기 결함 시 정밀안전검사 민원 안내 및 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 marL="0" indent="0" latinLnBrk="1">
                        <a:buFont typeface="Symbol" panose="05050102010706020507" pitchFamily="18" charset="2"/>
                        <a:buNone/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사고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고장 현황 지자체 </a:t>
                      </a:r>
                      <a:r>
                        <a:rPr lang="ko-KR" altLang="en-US" sz="1400" b="1" dirty="0" err="1">
                          <a:latin typeface="+mn-ea"/>
                          <a:ea typeface="+mn-ea"/>
                        </a:rPr>
                        <a:t>문서통보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,</a:t>
                      </a:r>
                    </a:p>
                    <a:p>
                      <a:pPr marL="0" indent="0" latinLnBrk="1">
                        <a:buFont typeface="Symbol" panose="05050102010706020507" pitchFamily="18" charset="2"/>
                        <a:buNone/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검사 주기 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개월 적용 등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2705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78709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2"/>
          <p:cNvSpPr>
            <a:spLocks noChangeArrowheads="1"/>
          </p:cNvSpPr>
          <p:nvPr/>
        </p:nvSpPr>
        <p:spPr bwMode="auto">
          <a:xfrm>
            <a:off x="172488" y="1052736"/>
            <a:ext cx="8749661" cy="561662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ysDash"/>
            <a:miter lim="800000"/>
            <a:headEnd/>
            <a:tailEnd/>
          </a:ln>
        </p:spPr>
        <p:txBody>
          <a:bodyPr wrap="none" tIns="108000" bIns="108000" anchor="b" anchorCtr="0"/>
          <a:lstStyle/>
          <a:p>
            <a:pPr algn="ctr">
              <a:lnSpc>
                <a:spcPct val="150000"/>
              </a:lnSpc>
            </a:pPr>
            <a:endParaRPr lang="ko-KR" altLang="en-US" sz="1000" b="1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sz="quarter" idx="1"/>
          </p:nvPr>
        </p:nvSpPr>
        <p:spPr>
          <a:xfrm>
            <a:off x="379040" y="1196752"/>
            <a:ext cx="8441432" cy="4176464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sz="2200" b="1" spc="-300" dirty="0"/>
              <a:t>벌칙</a:t>
            </a:r>
            <a:r>
              <a:rPr lang="en-US" altLang="ko-KR" sz="2200" b="1" spc="-300" dirty="0"/>
              <a:t>,  </a:t>
            </a:r>
            <a:r>
              <a:rPr lang="ko-KR" altLang="en-US" sz="2200" b="1" spc="-300" dirty="0"/>
              <a:t>과태료</a:t>
            </a:r>
            <a:r>
              <a:rPr lang="en-US" altLang="ko-KR" sz="2200" b="1" spc="-300" dirty="0"/>
              <a:t>,  </a:t>
            </a:r>
            <a:r>
              <a:rPr lang="ko-KR" altLang="en-US" sz="2200" b="1" spc="-300" dirty="0"/>
              <a:t>과징금  등  처분 현황의  </a:t>
            </a:r>
            <a:r>
              <a:rPr lang="ko-KR" altLang="en-US" sz="2200" b="1" spc="-300" dirty="0" err="1"/>
              <a:t>승강기안전종합정보망</a:t>
            </a:r>
            <a:r>
              <a:rPr lang="ko-KR" altLang="en-US" sz="2200" b="1" spc="-300" dirty="0"/>
              <a:t>  구축</a:t>
            </a:r>
            <a:r>
              <a:rPr lang="ko-KR" altLang="en-US" sz="2200" b="1" spc="-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en-US" altLang="ko-KR" sz="2200" b="1" spc="-300" dirty="0"/>
              <a:t>·</a:t>
            </a:r>
            <a:r>
              <a:rPr lang="ko-KR" altLang="en-US" sz="2200" b="1" spc="-300" dirty="0"/>
              <a:t>운영</a:t>
            </a:r>
            <a:endParaRPr lang="en-US" altLang="ko-KR" b="1" spc="-300" dirty="0"/>
          </a:p>
          <a:p>
            <a:endParaRPr lang="en-US" altLang="ko-KR" b="1" dirty="0"/>
          </a:p>
          <a:p>
            <a:endParaRPr lang="en-US" altLang="ko-KR" b="1" dirty="0"/>
          </a:p>
          <a:p>
            <a:endParaRPr lang="en-US" altLang="ko-KR" b="1" dirty="0"/>
          </a:p>
          <a:p>
            <a:endParaRPr lang="en-US" altLang="ko-KR" b="1" dirty="0"/>
          </a:p>
          <a:p>
            <a:endParaRPr lang="en-US" altLang="ko-KR" b="1" dirty="0"/>
          </a:p>
          <a:p>
            <a:pPr marL="0" indent="0">
              <a:buNone/>
            </a:pPr>
            <a:endParaRPr lang="en-US" altLang="ko-KR" b="1" dirty="0"/>
          </a:p>
          <a:p>
            <a:pPr>
              <a:lnSpc>
                <a:spcPct val="120000"/>
              </a:lnSpc>
              <a:buFont typeface="Symbol" panose="05050102010706020507" pitchFamily="18" charset="2"/>
              <a:buChar char="Þ"/>
            </a:pPr>
            <a:endParaRPr lang="en-US" altLang="ko-K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  <a:buFont typeface="Symbol" panose="05050102010706020507" pitchFamily="18" charset="2"/>
              <a:buChar char="Þ"/>
            </a:pPr>
            <a:endParaRPr lang="en-US" altLang="ko-K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  <a:buFont typeface="Symbol" panose="05050102010706020507" pitchFamily="18" charset="2"/>
              <a:buChar char="Þ"/>
            </a:pPr>
            <a:r>
              <a:rPr lang="ko-KR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시도행정정보시스템 및 </a:t>
            </a:r>
            <a:r>
              <a:rPr lang="ko-KR" altLang="en-US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시군구새올정보시스템</a:t>
            </a:r>
            <a:r>
              <a:rPr lang="ko-KR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변경</a:t>
            </a:r>
            <a:endParaRPr lang="en-US" altLang="ko-K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fontAlgn="base">
              <a:lnSpc>
                <a:spcPct val="120000"/>
              </a:lnSpc>
            </a:pPr>
            <a:r>
              <a:rPr lang="ko-KR" altLang="en-US" dirty="0">
                <a:solidFill>
                  <a:srgbClr val="FF0000"/>
                </a:solidFill>
              </a:rPr>
              <a:t>한국지역정보개발원 추진 중</a:t>
            </a:r>
            <a:r>
              <a:rPr lang="en-US" altLang="ko-KR" dirty="0"/>
              <a:t>, </a:t>
            </a:r>
            <a:r>
              <a:rPr lang="ko-KR" altLang="en-US" dirty="0">
                <a:solidFill>
                  <a:srgbClr val="0070C0"/>
                </a:solidFill>
              </a:rPr>
              <a:t>승강기종합정보시스템 연계 예정</a:t>
            </a:r>
            <a:endParaRPr lang="en-US" altLang="ko-KR" dirty="0">
              <a:solidFill>
                <a:srgbClr val="0070C0"/>
              </a:solidFill>
            </a:endParaRPr>
          </a:p>
          <a:p>
            <a:pPr lvl="1" fontAlgn="base">
              <a:lnSpc>
                <a:spcPct val="120000"/>
              </a:lnSpc>
            </a:pPr>
            <a:r>
              <a:rPr lang="ko-KR" altLang="en-US" dirty="0">
                <a:cs typeface="Arial" panose="020B0604020202020204" pitchFamily="34" charset="0"/>
              </a:rPr>
              <a:t>자치단체코드 검색</a:t>
            </a:r>
            <a:r>
              <a:rPr lang="en-US" altLang="ko-KR" dirty="0">
                <a:cs typeface="Arial" panose="020B0604020202020204" pitchFamily="34" charset="0"/>
              </a:rPr>
              <a:t>: </a:t>
            </a:r>
            <a:r>
              <a:rPr lang="ko-KR" altLang="en-US" dirty="0" err="1">
                <a:cs typeface="Arial" panose="020B0604020202020204" pitchFamily="34" charset="0"/>
              </a:rPr>
              <a:t>행정표준코드관리시스템</a:t>
            </a:r>
            <a:r>
              <a:rPr lang="en-US" altLang="ko-KR" dirty="0">
                <a:cs typeface="Arial" panose="020B0604020202020204" pitchFamily="34" charset="0"/>
              </a:rPr>
              <a:t>, https://www.code.go.kr</a:t>
            </a:r>
            <a:endParaRPr lang="en-US" altLang="ko-KR" dirty="0"/>
          </a:p>
          <a:p>
            <a:pPr lvl="1" fontAlgn="base">
              <a:lnSpc>
                <a:spcPct val="120000"/>
              </a:lnSpc>
            </a:pPr>
            <a:endParaRPr lang="en-US" altLang="ko-KR" sz="2000" b="1" dirty="0"/>
          </a:p>
          <a:p>
            <a:pPr lvl="1" fontAlgn="base">
              <a:lnSpc>
                <a:spcPct val="120000"/>
              </a:lnSpc>
            </a:pPr>
            <a:endParaRPr lang="ko-KR" altLang="en-US" b="1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1566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법 전부 개정에 따른 시스템 변경</a:t>
            </a:r>
          </a:p>
        </p:txBody>
      </p:sp>
      <p:pic>
        <p:nvPicPr>
          <p:cNvPr id="5" name="Picture 2" descr="C:\Users\Administrator\Desktop\미래부가치평가\그림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9814" y="1738784"/>
            <a:ext cx="3142252" cy="28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표 11"/>
          <p:cNvGraphicFramePr>
            <a:graphicFrameLocks noGrp="1"/>
          </p:cNvGraphicFramePr>
          <p:nvPr>
            <p:extLst/>
          </p:nvPr>
        </p:nvGraphicFramePr>
        <p:xfrm>
          <a:off x="504066" y="1738784"/>
          <a:ext cx="8172391" cy="2194274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8172391">
                  <a:extLst>
                    <a:ext uri="{9D8B030D-6E8A-4147-A177-3AD203B41FA5}">
                      <a16:colId xmlns:a16="http://schemas.microsoft.com/office/drawing/2014/main" val="3122538791"/>
                    </a:ext>
                  </a:extLst>
                </a:gridCol>
              </a:tblGrid>
              <a:tr h="4408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신설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773042"/>
                  </a:ext>
                </a:extLst>
              </a:tr>
              <a:tr h="438366"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0"/>
                        </a:spcBef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Blip>
                          <a:blip r:embed="rId3"/>
                        </a:buBlip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제조업 또는 </a:t>
                      </a:r>
                      <a:r>
                        <a:rPr lang="ko-KR" altLang="en-US" sz="14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수입업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4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유지관리업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등록의 취소 등 처분 현황</a:t>
                      </a:r>
                      <a:endParaRPr kumimoji="0" lang="ko-KR" altLang="en-US" sz="1400" b="1" kern="1200" spc="-50" dirty="0">
                        <a:gradFill>
                          <a:gsLst>
                            <a:gs pos="100000">
                              <a:schemeClr val="tx1"/>
                            </a:gs>
                            <a:gs pos="100000">
                              <a:prstClr val="black"/>
                            </a:gs>
                          </a:gsLst>
                          <a:lin ang="5400000" scaled="1"/>
                        </a:gra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0146142"/>
                  </a:ext>
                </a:extLst>
              </a:tr>
              <a:tr h="438366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제조 또는 수입업자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유지관리업자에 대한 과징금 부과 처분 현황</a:t>
                      </a:r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2705550"/>
                  </a:ext>
                </a:extLst>
              </a:tr>
              <a:tr h="438366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승강기의 운행 정지 처분 현황</a:t>
                      </a:r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0670301"/>
                  </a:ext>
                </a:extLst>
              </a:tr>
              <a:tr h="438366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과태료 처분 현황</a:t>
                      </a:r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1678955"/>
                  </a:ext>
                </a:extLst>
              </a:tr>
            </a:tbl>
          </a:graphicData>
        </a:graphic>
      </p:graphicFrame>
      <p:sp>
        <p:nvSpPr>
          <p:cNvPr id="51" name="한쪽 모서리가 잘린 사각형 50"/>
          <p:cNvSpPr/>
          <p:nvPr/>
        </p:nvSpPr>
        <p:spPr>
          <a:xfrm rot="10800000" flipV="1">
            <a:off x="251519" y="5489748"/>
            <a:ext cx="8670629" cy="1179611"/>
          </a:xfrm>
          <a:prstGeom prst="snip1Rect">
            <a:avLst>
              <a:gd name="adj" fmla="val 37241"/>
            </a:avLst>
          </a:prstGeom>
          <a:gradFill flip="none" rotWithShape="1">
            <a:gsLst>
              <a:gs pos="23000">
                <a:srgbClr val="002060"/>
              </a:gs>
              <a:gs pos="96000">
                <a:srgbClr val="304B80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제조</a:t>
            </a:r>
            <a:r>
              <a:rPr lang="en-US" altLang="ko-KR" sz="2000" b="1" dirty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·</a:t>
            </a:r>
            <a:r>
              <a:rPr lang="ko-KR" altLang="en-US" sz="2000" b="1" dirty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수입</a:t>
            </a:r>
            <a:r>
              <a:rPr lang="en-US" altLang="ko-KR" sz="2000" b="1" dirty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·</a:t>
            </a:r>
            <a:r>
              <a:rPr lang="ko-KR" altLang="en-US" sz="2000" b="1" dirty="0" err="1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유지관리업</a:t>
            </a:r>
            <a:r>
              <a:rPr lang="ko-KR" altLang="en-US" sz="2000" b="1" dirty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 등록</a:t>
            </a:r>
            <a:r>
              <a:rPr lang="en-US" altLang="ko-KR" sz="2000" b="1" dirty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, </a:t>
            </a:r>
            <a:r>
              <a:rPr lang="ko-KR" altLang="en-US" sz="2000" b="1" dirty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벌칙</a:t>
            </a:r>
            <a:r>
              <a:rPr lang="en-US" altLang="ko-KR" sz="2000" b="1" dirty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·</a:t>
            </a:r>
            <a:r>
              <a:rPr lang="ko-KR" altLang="en-US" sz="2000" b="1" dirty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과태료</a:t>
            </a:r>
            <a:r>
              <a:rPr lang="en-US" altLang="ko-KR" sz="2000" b="1" dirty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 ·</a:t>
            </a:r>
            <a:r>
              <a:rPr lang="ko-KR" altLang="en-US" sz="2000" b="1" dirty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과징금 등 처분 시 </a:t>
            </a:r>
            <a:endParaRPr lang="en-US" altLang="ko-KR" sz="2000" b="1" dirty="0">
              <a:solidFill>
                <a:schemeClr val="bg1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r>
              <a:rPr lang="ko-KR" altLang="en-US" sz="2000" b="1" dirty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반드시 시도행정정보시스템 및 </a:t>
            </a:r>
            <a:r>
              <a:rPr lang="ko-KR" altLang="en-US" sz="2000" b="1" dirty="0" err="1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시군구</a:t>
            </a:r>
            <a:r>
              <a:rPr lang="ko-KR" altLang="en-US" sz="2000" b="1" dirty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 새올정보시스템에 등록하여야 함 </a:t>
            </a:r>
          </a:p>
        </p:txBody>
      </p:sp>
      <p:sp>
        <p:nvSpPr>
          <p:cNvPr id="52" name="직각 삼각형 51"/>
          <p:cNvSpPr/>
          <p:nvPr/>
        </p:nvSpPr>
        <p:spPr>
          <a:xfrm rot="5400000">
            <a:off x="172357" y="5380371"/>
            <a:ext cx="483211" cy="468901"/>
          </a:xfrm>
          <a:prstGeom prst="rtTriangle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64907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7" name="Picture 2" descr="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그룹 19"/>
          <p:cNvGrpSpPr/>
          <p:nvPr/>
        </p:nvGrpSpPr>
        <p:grpSpPr>
          <a:xfrm>
            <a:off x="1052736" y="2288705"/>
            <a:ext cx="7407696" cy="1008112"/>
            <a:chOff x="762684" y="3341250"/>
            <a:chExt cx="9476948" cy="1098550"/>
          </a:xfrm>
        </p:grpSpPr>
        <p:pic>
          <p:nvPicPr>
            <p:cNvPr id="13" name="그림 7" descr="2-10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684" y="3341250"/>
              <a:ext cx="7921622" cy="1098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Box 6"/>
            <p:cNvSpPr txBox="1">
              <a:spLocks noChangeArrowheads="1"/>
            </p:cNvSpPr>
            <p:nvPr/>
          </p:nvSpPr>
          <p:spPr bwMode="auto">
            <a:xfrm>
              <a:off x="1940390" y="3479363"/>
              <a:ext cx="8299242" cy="704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3600" dirty="0">
                  <a:latin typeface="굴림" pitchFamily="50" charset="-127"/>
                  <a:ea typeface="굴림" pitchFamily="50" charset="-127"/>
                </a:rPr>
                <a:t>현안사항</a:t>
              </a:r>
              <a:endParaRPr kumimoji="1" lang="ko-KR" altLang="ko-KR" sz="3600" dirty="0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5" name="TextBox 9"/>
            <p:cNvSpPr txBox="1">
              <a:spLocks noChangeArrowheads="1"/>
            </p:cNvSpPr>
            <p:nvPr/>
          </p:nvSpPr>
          <p:spPr bwMode="auto">
            <a:xfrm>
              <a:off x="822112" y="3479361"/>
              <a:ext cx="816622" cy="704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ko-KR" sz="3600" b="1" dirty="0">
                  <a:latin typeface="HY견명조" pitchFamily="18" charset="-127"/>
                  <a:ea typeface="바탕체" pitchFamily="17" charset="-127"/>
                </a:rPr>
                <a:t>Ⅳ</a:t>
              </a: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763688" y="3692536"/>
            <a:ext cx="6048673" cy="960600"/>
            <a:chOff x="988111" y="3822700"/>
            <a:chExt cx="5584286" cy="431800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88111" y="3859549"/>
              <a:ext cx="393203" cy="393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3"/>
            <p:cNvSpPr>
              <a:spLocks noChangeArrowheads="1"/>
            </p:cNvSpPr>
            <p:nvPr/>
          </p:nvSpPr>
          <p:spPr bwMode="auto">
            <a:xfrm>
              <a:off x="1337873" y="3822700"/>
              <a:ext cx="5234524" cy="43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3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rPr>
                <a:t>국가승강기 정보 센터 연계 및</a:t>
              </a:r>
              <a:endParaRPr kumimoji="1" lang="en-US" altLang="ko-KR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  <a:p>
              <a:pPr marL="0" marR="0" lvl="0" indent="0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3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rPr>
                <a:t>국정감사 관련 사항 등</a:t>
              </a:r>
              <a:endParaRPr kumimoji="1" lang="ko-KR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66194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96925" y="692150"/>
            <a:ext cx="8239571" cy="707886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6925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92696"/>
            <a:ext cx="8748712" cy="5194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▣ </a:t>
            </a:r>
            <a:r>
              <a:rPr lang="ko-KR" altLang="en-US" sz="2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소방청</a:t>
            </a:r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연계데이터 시스템 관련회의 </a:t>
            </a:r>
            <a:endParaRPr lang="en-US" altLang="ko-KR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1. </a:t>
            </a:r>
            <a:r>
              <a:rPr lang="ko-KR" altLang="en-US" sz="1400" dirty="0"/>
              <a:t>일 시 </a:t>
            </a:r>
            <a:r>
              <a:rPr lang="en-US" altLang="ko-KR" sz="1400" dirty="0"/>
              <a:t>: ’21.10.08(</a:t>
            </a:r>
            <a:r>
              <a:rPr lang="ko-KR" altLang="en-US" sz="1400" dirty="0"/>
              <a:t>금</a:t>
            </a:r>
            <a:r>
              <a:rPr lang="en-US" altLang="ko-KR" sz="1400" dirty="0"/>
              <a:t>) 14:00 – 17:000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2. </a:t>
            </a:r>
            <a:r>
              <a:rPr lang="ko-KR" altLang="en-US" sz="1400" dirty="0"/>
              <a:t>장 소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소방청</a:t>
            </a:r>
            <a:r>
              <a:rPr lang="ko-KR" altLang="en-US" sz="1400" dirty="0"/>
              <a:t> 회의실</a:t>
            </a:r>
            <a:r>
              <a:rPr lang="en-US" altLang="ko-KR" sz="1400" dirty="0"/>
              <a:t>(</a:t>
            </a:r>
            <a:r>
              <a:rPr lang="ko-KR" altLang="en-US" sz="1400" dirty="0"/>
              <a:t>세종시 소재</a:t>
            </a:r>
            <a:r>
              <a:rPr lang="en-US" altLang="ko-KR" sz="1400" dirty="0"/>
              <a:t>)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3. </a:t>
            </a:r>
            <a:r>
              <a:rPr lang="ko-KR" altLang="en-US" sz="1400" dirty="0"/>
              <a:t>내 용</a:t>
            </a:r>
            <a:r>
              <a:rPr lang="en-US" altLang="ko-KR" sz="1400" dirty="0"/>
              <a:t> 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    119</a:t>
            </a:r>
            <a:r>
              <a:rPr lang="ko-KR" altLang="en-US" sz="1400" dirty="0"/>
              <a:t>소방서 구조활동 정보에 승강기고유번호를 추가하는 방안에 대한 회의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1) (</a:t>
            </a:r>
            <a:r>
              <a:rPr lang="ko-KR" altLang="en-US" sz="1400" dirty="0"/>
              <a:t>공  단</a:t>
            </a:r>
            <a:r>
              <a:rPr lang="en-US" altLang="ko-KR" sz="1400" dirty="0"/>
              <a:t>) : </a:t>
            </a:r>
            <a:r>
              <a:rPr lang="ko-KR" altLang="en-US" sz="1400" dirty="0"/>
              <a:t>구조활동 정보등록시 고유번호를 필수로 입력하고 </a:t>
            </a:r>
            <a:r>
              <a:rPr lang="ko-KR" altLang="en-US" sz="1400" dirty="0" err="1"/>
              <a:t>국가승강기정보센터와</a:t>
            </a:r>
            <a:r>
              <a:rPr lang="ko-KR" altLang="en-US" sz="1400" dirty="0"/>
              <a:t> 연계가 가능한지</a:t>
            </a:r>
            <a:r>
              <a:rPr lang="en-US" altLang="ko-KR" sz="1400" dirty="0"/>
              <a:t>?</a:t>
            </a:r>
            <a:r>
              <a:rPr lang="ko-KR" altLang="en-US" sz="1400" dirty="0"/>
              <a:t> 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(</a:t>
            </a:r>
            <a:r>
              <a:rPr lang="ko-KR" altLang="en-US" sz="1400" dirty="0"/>
              <a:t>답  변</a:t>
            </a:r>
            <a:r>
              <a:rPr lang="en-US" altLang="ko-KR" sz="1400" dirty="0"/>
              <a:t>) : </a:t>
            </a:r>
            <a:r>
              <a:rPr lang="ko-KR" altLang="en-US" sz="1400" dirty="0"/>
              <a:t>현재 구조활동일지에 승강기고유번호 입력이 가능하도록 시스템 변경 및 연계 가능</a:t>
            </a:r>
            <a:r>
              <a:rPr lang="en-US" altLang="ko-KR" sz="1400" dirty="0"/>
              <a:t> </a:t>
            </a:r>
            <a:r>
              <a:rPr lang="ko-KR" altLang="en-US" sz="1400" dirty="0"/>
              <a:t>하지만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            </a:t>
            </a:r>
            <a:r>
              <a:rPr lang="ko-KR" altLang="en-US" sz="1400" dirty="0"/>
              <a:t>현장에서 고유번호를 수집하지 않고 복귀했다면 현장을 재방문하여 수집하는 등의 업무공백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            </a:t>
            </a:r>
            <a:r>
              <a:rPr lang="ko-KR" altLang="en-US" sz="1400" dirty="0"/>
              <a:t>이 우려되어 필수항목 지정은 불가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2) (</a:t>
            </a:r>
            <a:r>
              <a:rPr lang="ko-KR" altLang="en-US" sz="1400" dirty="0"/>
              <a:t>공  단</a:t>
            </a:r>
            <a:r>
              <a:rPr lang="en-US" altLang="ko-KR" sz="1400" dirty="0"/>
              <a:t>) : </a:t>
            </a:r>
            <a:r>
              <a:rPr lang="ko-KR" altLang="en-US" sz="1400" dirty="0"/>
              <a:t>연계 데이터에 고유번호가 추가됨에 따른 </a:t>
            </a:r>
            <a:r>
              <a:rPr lang="ko-KR" altLang="en-US" sz="1400" dirty="0" err="1"/>
              <a:t>해당컬럼</a:t>
            </a:r>
            <a:r>
              <a:rPr lang="ko-KR" altLang="en-US" sz="1400" dirty="0"/>
              <a:t> 등의 추가 작업이 필요하므로 별도 정보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             </a:t>
            </a:r>
            <a:r>
              <a:rPr lang="ko-KR" altLang="en-US" sz="1400" dirty="0"/>
              <a:t>전달이 필요함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 (</a:t>
            </a:r>
            <a:r>
              <a:rPr lang="ko-KR" altLang="en-US" sz="1400" dirty="0"/>
              <a:t>답  변</a:t>
            </a:r>
            <a:r>
              <a:rPr lang="en-US" altLang="ko-KR" sz="1400" dirty="0"/>
              <a:t>) : </a:t>
            </a:r>
            <a:r>
              <a:rPr lang="ko-KR" altLang="en-US" sz="1400" dirty="0"/>
              <a:t>시스템 개발자들이 공단 데이터 연계부분을 놓치고 있었음</a:t>
            </a:r>
            <a:r>
              <a:rPr lang="en-US" altLang="ko-KR" sz="1400" dirty="0"/>
              <a:t>, </a:t>
            </a:r>
            <a:r>
              <a:rPr lang="ko-KR" altLang="en-US" sz="1400" dirty="0"/>
              <a:t>항목 </a:t>
            </a:r>
            <a:r>
              <a:rPr lang="ko-KR" altLang="en-US" sz="1400" dirty="0" err="1"/>
              <a:t>추가시</a:t>
            </a:r>
            <a:r>
              <a:rPr lang="ko-KR" altLang="en-US" sz="1400" dirty="0"/>
              <a:t> 별도로 전달 하겠음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           </a:t>
            </a:r>
            <a:r>
              <a:rPr lang="ko-KR" altLang="en-US" sz="1400" dirty="0">
                <a:solidFill>
                  <a:srgbClr val="FF0000"/>
                </a:solidFill>
              </a:rPr>
              <a:t>현재 고유번호 항목도 추가를 하였으며 수집이 가능한 경우 입력하도록 하고 있음</a:t>
            </a:r>
            <a:r>
              <a:rPr lang="en-US" altLang="ko-KR" sz="1400" dirty="0"/>
              <a:t>            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 3) (</a:t>
            </a:r>
            <a:r>
              <a:rPr lang="ko-KR" altLang="en-US" sz="1400" dirty="0"/>
              <a:t>공  단</a:t>
            </a:r>
            <a:r>
              <a:rPr lang="en-US" altLang="ko-KR" sz="1400" dirty="0"/>
              <a:t>) : </a:t>
            </a:r>
            <a:r>
              <a:rPr lang="ko-KR" altLang="en-US" sz="1400" dirty="0"/>
              <a:t>공공데이터 포털을 통해 각종 승강기 정보를 공개하고 있으며 이를 활용할 부분이 없는지</a:t>
            </a:r>
            <a:r>
              <a:rPr lang="en-US" altLang="ko-KR" sz="1400" dirty="0"/>
              <a:t>?</a:t>
            </a:r>
            <a:r>
              <a:rPr lang="ko-KR" altLang="en-US" sz="1400" dirty="0"/>
              <a:t>  </a:t>
            </a:r>
            <a:r>
              <a:rPr lang="en-US" altLang="ko-KR" sz="1400" dirty="0"/>
              <a:t> </a:t>
            </a:r>
            <a:r>
              <a:rPr lang="ko-KR" altLang="en-US" sz="1400" dirty="0"/>
              <a:t> </a:t>
            </a:r>
            <a:r>
              <a:rPr lang="en-US" altLang="ko-KR" sz="1400" dirty="0"/>
              <a:t> 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     (</a:t>
            </a:r>
            <a:r>
              <a:rPr lang="ko-KR" altLang="en-US" sz="1400" dirty="0"/>
              <a:t>답  변</a:t>
            </a:r>
            <a:r>
              <a:rPr lang="en-US" altLang="ko-KR" sz="1400" dirty="0"/>
              <a:t>) : </a:t>
            </a:r>
            <a:r>
              <a:rPr lang="ko-KR" altLang="en-US" sz="1400" dirty="0"/>
              <a:t>현재 건물 및 승강기 정보와 관련하여 공단에서 제공중인 데이터를 활용하고 있으며</a:t>
            </a:r>
            <a:r>
              <a:rPr lang="en-US" altLang="ko-KR" sz="1400" dirty="0"/>
              <a:t>, </a:t>
            </a:r>
            <a:r>
              <a:rPr lang="ko-KR" altLang="en-US" sz="1400" dirty="0"/>
              <a:t>추후 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             </a:t>
            </a:r>
            <a:r>
              <a:rPr lang="ko-KR" altLang="en-US" sz="1400" dirty="0"/>
              <a:t>승강기위치정보 수집이 완료되면 추가 연계를 협의할 예정임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37809825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96925" y="692150"/>
            <a:ext cx="8239571" cy="707886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6925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92696"/>
            <a:ext cx="8748712" cy="704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▣ </a:t>
            </a:r>
            <a:r>
              <a:rPr lang="en-US" altLang="ko-KR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2021</a:t>
            </a:r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국정감사 승강기자체점검 관련 서면질의 답변서 </a:t>
            </a:r>
            <a:endParaRPr lang="en-US" altLang="ko-KR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1. </a:t>
            </a:r>
            <a:r>
              <a:rPr lang="ko-KR" altLang="en-US" sz="1400" dirty="0"/>
              <a:t>의원실 </a:t>
            </a:r>
            <a:r>
              <a:rPr lang="en-US" altLang="ko-KR" sz="1400" dirty="0"/>
              <a:t>: </a:t>
            </a:r>
            <a:r>
              <a:rPr lang="ko-KR" altLang="en-US" sz="1400" dirty="0"/>
              <a:t>이형석 의원</a:t>
            </a:r>
            <a:r>
              <a:rPr lang="en-US" altLang="ko-KR" sz="1400" dirty="0"/>
              <a:t>(‘21.10.07(</a:t>
            </a:r>
            <a:r>
              <a:rPr lang="ko-KR" altLang="en-US" sz="1400" dirty="0"/>
              <a:t>목</a:t>
            </a:r>
            <a:r>
              <a:rPr lang="en-US" altLang="ko-KR" sz="1400" dirty="0"/>
              <a:t>))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2. </a:t>
            </a:r>
            <a:r>
              <a:rPr lang="ko-KR" altLang="en-US" sz="1400" dirty="0"/>
              <a:t>기관명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한국승강기안전공단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3. </a:t>
            </a:r>
            <a:r>
              <a:rPr lang="ko-KR" altLang="en-US" sz="1400" dirty="0"/>
              <a:t>허술한 승강기자체점검 등록관리 시스템 개선 필요</a:t>
            </a:r>
            <a:r>
              <a:rPr lang="en-US" altLang="ko-KR" sz="1400" dirty="0"/>
              <a:t> 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1) </a:t>
            </a:r>
            <a:r>
              <a:rPr lang="ko-KR" altLang="en-US" sz="1400" dirty="0"/>
              <a:t>인력 부족을 핑계로 </a:t>
            </a:r>
            <a:r>
              <a:rPr lang="en-US" altLang="ko-KR" sz="1400" dirty="0"/>
              <a:t>2</a:t>
            </a:r>
            <a:r>
              <a:rPr lang="ko-KR" altLang="en-US" sz="1400" dirty="0"/>
              <a:t>인</a:t>
            </a:r>
            <a:r>
              <a:rPr lang="en-US" altLang="ko-KR" sz="1400" dirty="0"/>
              <a:t>1</a:t>
            </a:r>
            <a:r>
              <a:rPr lang="ko-KR" altLang="en-US" sz="1400" dirty="0"/>
              <a:t>조 근무가 제대로 이루어지지 않으며</a:t>
            </a:r>
            <a:r>
              <a:rPr lang="en-US" altLang="ko-KR" sz="1400" dirty="0"/>
              <a:t>, </a:t>
            </a:r>
            <a:r>
              <a:rPr lang="ko-KR" altLang="en-US" sz="1400" dirty="0"/>
              <a:t>이를 몇몇 업체가 악용하는 사례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</a:t>
            </a:r>
            <a:r>
              <a:rPr lang="ko-KR" altLang="en-US" sz="1400" dirty="0"/>
              <a:t>및 문제점 발생</a:t>
            </a:r>
            <a:r>
              <a:rPr lang="en-US" altLang="ko-KR" sz="1400" dirty="0"/>
              <a:t> </a:t>
            </a:r>
            <a:r>
              <a:rPr lang="ko-KR" altLang="en-US" sz="1400" dirty="0"/>
              <a:t> 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(</a:t>
            </a:r>
            <a:r>
              <a:rPr lang="ko-KR" altLang="en-US" sz="1400" dirty="0"/>
              <a:t>답  변</a:t>
            </a:r>
            <a:r>
              <a:rPr lang="en-US" altLang="ko-KR" sz="1400" dirty="0"/>
              <a:t>) : </a:t>
            </a:r>
            <a:r>
              <a:rPr lang="ko-KR" altLang="en-US" sz="1400" dirty="0"/>
              <a:t>승강기 자체점검을 위해서는 승강기를 운행중지한 상태로 점검해야 하므로 반드시 관리주체의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         </a:t>
            </a:r>
            <a:r>
              <a:rPr lang="ko-KR" altLang="en-US" sz="1400" dirty="0"/>
              <a:t>승인을 받고 승강기 자체점검을 실시하고 있습니다</a:t>
            </a:r>
            <a:r>
              <a:rPr lang="en-US" altLang="ko-KR" sz="1400" dirty="0"/>
              <a:t>.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           </a:t>
            </a:r>
            <a:r>
              <a:rPr lang="en-US" altLang="ko-KR" sz="1400" b="1" dirty="0"/>
              <a:t>* </a:t>
            </a:r>
            <a:r>
              <a:rPr lang="ko-KR" altLang="en-US" sz="1400" b="1" dirty="0"/>
              <a:t>자체점검 전 점검내용 및 </a:t>
            </a:r>
            <a:r>
              <a:rPr lang="en-US" altLang="ko-KR" sz="1400" b="1" dirty="0"/>
              <a:t>2</a:t>
            </a:r>
            <a:r>
              <a:rPr lang="ko-KR" altLang="en-US" sz="1400" b="1" dirty="0"/>
              <a:t>인</a:t>
            </a:r>
            <a:r>
              <a:rPr lang="en-US" altLang="ko-KR" sz="1400" b="1" dirty="0"/>
              <a:t>1</a:t>
            </a:r>
            <a:r>
              <a:rPr lang="ko-KR" altLang="en-US" sz="1400" b="1" dirty="0"/>
              <a:t>조 </a:t>
            </a:r>
            <a:r>
              <a:rPr lang="ko-KR" altLang="en-US" sz="1400" b="1" dirty="0" err="1"/>
              <a:t>점검자</a:t>
            </a:r>
            <a:r>
              <a:rPr lang="ko-KR" altLang="en-US" sz="1400" b="1" dirty="0"/>
              <a:t> 확인</a:t>
            </a:r>
            <a:r>
              <a:rPr lang="en-US" altLang="ko-KR" sz="1400" b="1" dirty="0"/>
              <a:t>[</a:t>
            </a:r>
            <a:r>
              <a:rPr lang="ko-KR" altLang="en-US" sz="1400" b="1" dirty="0"/>
              <a:t>관리주체</a:t>
            </a:r>
            <a:r>
              <a:rPr lang="en-US" altLang="ko-KR" sz="1400" b="1" dirty="0"/>
              <a:t>]</a:t>
            </a:r>
            <a:r>
              <a:rPr lang="ko-KR" altLang="en-US" sz="1400" b="1" dirty="0"/>
              <a:t> </a:t>
            </a:r>
            <a:endParaRPr lang="en-US" altLang="ko-KR" sz="1400" b="1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         </a:t>
            </a:r>
            <a:r>
              <a:rPr lang="ko-KR" altLang="en-US" sz="1400" dirty="0"/>
              <a:t>점검자가</a:t>
            </a:r>
            <a:r>
              <a:rPr lang="en-US" altLang="ko-KR" sz="1400" dirty="0"/>
              <a:t> </a:t>
            </a:r>
            <a:r>
              <a:rPr lang="ko-KR" altLang="en-US" sz="1400" dirty="0"/>
              <a:t>점검완료 후 등록관리시스템에 입력 완료하면 관리주체에게 점검내용 및 </a:t>
            </a:r>
            <a:r>
              <a:rPr lang="en-US" altLang="ko-KR" sz="1400" dirty="0"/>
              <a:t>2</a:t>
            </a:r>
            <a:r>
              <a:rPr lang="ko-KR" altLang="en-US" sz="1400" dirty="0"/>
              <a:t>인</a:t>
            </a:r>
            <a:r>
              <a:rPr lang="en-US" altLang="ko-KR" sz="1400" dirty="0"/>
              <a:t>1</a:t>
            </a:r>
            <a:r>
              <a:rPr lang="ko-KR" altLang="en-US" sz="1400" dirty="0"/>
              <a:t>조에 대해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        </a:t>
            </a:r>
            <a:r>
              <a:rPr lang="ko-KR" altLang="en-US" sz="1400" dirty="0"/>
              <a:t>시스템에서 </a:t>
            </a:r>
            <a:r>
              <a:rPr lang="ko-KR" altLang="en-US" sz="1400" dirty="0" err="1"/>
              <a:t>확인받도록</a:t>
            </a:r>
            <a:r>
              <a:rPr lang="ko-KR" altLang="en-US" sz="1400" dirty="0"/>
              <a:t> 추진 하겠습니다</a:t>
            </a:r>
            <a:r>
              <a:rPr lang="en-US" altLang="ko-KR" sz="1400" dirty="0"/>
              <a:t>.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2) </a:t>
            </a:r>
            <a:r>
              <a:rPr lang="ko-KR" altLang="en-US" sz="1400" dirty="0"/>
              <a:t>이에 따른 승강기자체점검 등록관리 시스템의 개편이 필요하며</a:t>
            </a:r>
            <a:r>
              <a:rPr lang="en-US" altLang="ko-KR" sz="1400" dirty="0"/>
              <a:t>, </a:t>
            </a:r>
            <a:r>
              <a:rPr lang="ko-KR" altLang="en-US" sz="1400" dirty="0"/>
              <a:t>또한 자체점검자들이 하루에 등록할 수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</a:t>
            </a:r>
            <a:r>
              <a:rPr lang="ko-KR" altLang="en-US" sz="1400" dirty="0"/>
              <a:t>있는 점검 대수의 제한을 두는 방안 검토 필요</a:t>
            </a:r>
            <a:r>
              <a:rPr lang="en-US" altLang="ko-KR" sz="1400" dirty="0"/>
              <a:t> </a:t>
            </a:r>
            <a:r>
              <a:rPr lang="ko-KR" altLang="en-US" sz="1400" dirty="0"/>
              <a:t> 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(</a:t>
            </a:r>
            <a:r>
              <a:rPr lang="ko-KR" altLang="en-US" sz="1400" dirty="0"/>
              <a:t>답  변</a:t>
            </a:r>
            <a:r>
              <a:rPr lang="en-US" altLang="ko-KR" sz="1400" dirty="0"/>
              <a:t>) : </a:t>
            </a:r>
            <a:r>
              <a:rPr lang="ko-KR" altLang="en-US" sz="1400" dirty="0" err="1"/>
              <a:t>점검자</a:t>
            </a:r>
            <a:r>
              <a:rPr lang="ko-KR" altLang="en-US" sz="1400" dirty="0"/>
              <a:t> 허위등록을 예방하기 위해 </a:t>
            </a:r>
            <a:r>
              <a:rPr lang="ko-KR" altLang="en-US" sz="1400" dirty="0" err="1"/>
              <a:t>점검자</a:t>
            </a:r>
            <a:r>
              <a:rPr lang="ko-KR" altLang="en-US" sz="1400" dirty="0"/>
              <a:t> </a:t>
            </a:r>
            <a:r>
              <a:rPr lang="en-US" altLang="ko-KR" sz="1400" dirty="0"/>
              <a:t>2</a:t>
            </a:r>
            <a:r>
              <a:rPr lang="ko-KR" altLang="en-US" sz="1400" dirty="0"/>
              <a:t>인이 등록에 참여하도록 시스템 개선을 검토하고</a:t>
            </a:r>
            <a:r>
              <a:rPr lang="en-US" altLang="ko-KR" sz="1400" dirty="0"/>
              <a:t>, </a:t>
            </a:r>
            <a:r>
              <a:rPr lang="ko-KR" altLang="en-US" sz="1400" dirty="0"/>
              <a:t>점검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        </a:t>
            </a:r>
            <a:r>
              <a:rPr lang="ko-KR" altLang="en-US" sz="1400" dirty="0"/>
              <a:t>결과를 문자로 보고받은 관리주체는 </a:t>
            </a:r>
            <a:r>
              <a:rPr lang="en-US" altLang="ko-KR" sz="1400" dirty="0"/>
              <a:t>PC </a:t>
            </a:r>
            <a:r>
              <a:rPr lang="ko-KR" altLang="en-US" sz="1400" dirty="0"/>
              <a:t>또는 모바일로 자체점검내용</a:t>
            </a:r>
            <a:r>
              <a:rPr lang="en-US" altLang="ko-KR" sz="1400" dirty="0"/>
              <a:t>(</a:t>
            </a:r>
            <a:r>
              <a:rPr lang="ko-KR" altLang="en-US" sz="1400" dirty="0"/>
              <a:t>승강기 상태 및 </a:t>
            </a:r>
            <a:r>
              <a:rPr lang="en-US" altLang="ko-KR" sz="1400" dirty="0"/>
              <a:t>2</a:t>
            </a:r>
            <a:r>
              <a:rPr lang="ko-KR" altLang="en-US" sz="1400" dirty="0"/>
              <a:t>인</a:t>
            </a:r>
            <a:r>
              <a:rPr lang="en-US" altLang="ko-KR" sz="1400" dirty="0"/>
              <a:t>1</a:t>
            </a:r>
            <a:r>
              <a:rPr lang="ko-KR" altLang="en-US" sz="1400" dirty="0"/>
              <a:t>조 등</a:t>
            </a:r>
            <a:r>
              <a:rPr lang="en-US" altLang="ko-KR" sz="1400" dirty="0"/>
              <a:t>)</a:t>
            </a:r>
            <a:r>
              <a:rPr lang="ko-KR" altLang="en-US" sz="1400" dirty="0"/>
              <a:t>을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        </a:t>
            </a:r>
            <a:r>
              <a:rPr lang="ko-KR" altLang="en-US" sz="1400" dirty="0"/>
              <a:t>확인하고 최종 승인하도록 추진하겠습니다</a:t>
            </a:r>
            <a:r>
              <a:rPr lang="en-US" altLang="ko-KR" sz="1400" dirty="0"/>
              <a:t>.</a:t>
            </a:r>
            <a:r>
              <a:rPr lang="en-US" altLang="ko-KR" sz="1400" dirty="0">
                <a:solidFill>
                  <a:srgbClr val="FF0000"/>
                </a:solidFill>
              </a:rPr>
              <a:t>(</a:t>
            </a:r>
            <a:r>
              <a:rPr lang="ko-KR" altLang="en-US" sz="1400" dirty="0">
                <a:solidFill>
                  <a:srgbClr val="FF0000"/>
                </a:solidFill>
              </a:rPr>
              <a:t>현재 자체점검자 </a:t>
            </a:r>
            <a:r>
              <a:rPr lang="en-US" altLang="ko-KR" sz="1400" dirty="0">
                <a:solidFill>
                  <a:srgbClr val="FF0000"/>
                </a:solidFill>
              </a:rPr>
              <a:t>1</a:t>
            </a:r>
            <a:r>
              <a:rPr lang="ko-KR" altLang="en-US" sz="1400" dirty="0">
                <a:solidFill>
                  <a:srgbClr val="FF0000"/>
                </a:solidFill>
              </a:rPr>
              <a:t>인</a:t>
            </a:r>
            <a:r>
              <a:rPr lang="en-US" altLang="ko-KR" sz="1400" dirty="0">
                <a:solidFill>
                  <a:srgbClr val="FF0000"/>
                </a:solidFill>
              </a:rPr>
              <a:t> </a:t>
            </a:r>
            <a:r>
              <a:rPr lang="ko-KR" altLang="en-US" sz="1400" dirty="0">
                <a:solidFill>
                  <a:srgbClr val="FF0000"/>
                </a:solidFill>
              </a:rPr>
              <a:t>또는 </a:t>
            </a:r>
            <a:r>
              <a:rPr lang="en-US" altLang="ko-KR" sz="1400" dirty="0">
                <a:solidFill>
                  <a:srgbClr val="FF0000"/>
                </a:solidFill>
              </a:rPr>
              <a:t>2</a:t>
            </a:r>
            <a:r>
              <a:rPr lang="ko-KR" altLang="en-US" sz="1400" dirty="0">
                <a:solidFill>
                  <a:srgbClr val="FF0000"/>
                </a:solidFill>
              </a:rPr>
              <a:t>인 둘다 등록 가능</a:t>
            </a:r>
            <a:r>
              <a:rPr lang="en-US" altLang="ko-KR" sz="1400" dirty="0">
                <a:solidFill>
                  <a:srgbClr val="FF0000"/>
                </a:solidFill>
              </a:rPr>
              <a:t>)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          </a:t>
            </a:r>
            <a:r>
              <a:rPr lang="en-US" altLang="ko-KR" sz="1400" b="1" dirty="0"/>
              <a:t>* </a:t>
            </a:r>
            <a:r>
              <a:rPr lang="ko-KR" altLang="en-US" sz="1400" b="1" dirty="0"/>
              <a:t>모바일은 본인이 아닌 경우 등록이 불가하도록 모바일 점검결과 등록을 하도록 추진하겠습니다</a:t>
            </a:r>
            <a:r>
              <a:rPr lang="en-US" altLang="ko-KR" sz="1400" b="1" dirty="0"/>
              <a:t>.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            </a:t>
            </a:r>
            <a:r>
              <a:rPr lang="ko-KR" altLang="en-US" sz="1400" dirty="0"/>
              <a:t>또한</a:t>
            </a:r>
            <a:r>
              <a:rPr lang="en-US" altLang="ko-KR" sz="1400" dirty="0"/>
              <a:t>, </a:t>
            </a:r>
            <a:r>
              <a:rPr lang="ko-KR" altLang="en-US" sz="1400" dirty="0"/>
              <a:t>승강기업계의 다양한 의견을 수렴</a:t>
            </a:r>
            <a:r>
              <a:rPr lang="en-US" altLang="ko-KR" sz="1400" dirty="0"/>
              <a:t>, </a:t>
            </a:r>
            <a:r>
              <a:rPr lang="ko-KR" altLang="en-US" sz="1400" dirty="0"/>
              <a:t>검토하여 점검자들의 점검대수 등록 및 허위등록이 발생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        </a:t>
            </a:r>
            <a:r>
              <a:rPr lang="ko-KR" altLang="en-US" sz="1400" dirty="0"/>
              <a:t>하지 않도록 추진 하겠습니다</a:t>
            </a:r>
            <a:r>
              <a:rPr lang="en-US" altLang="ko-KR" sz="1400" dirty="0"/>
              <a:t>.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b="1" dirty="0"/>
              <a:t> </a:t>
            </a:r>
            <a:r>
              <a:rPr lang="ko-KR" altLang="en-US" sz="1400" b="1" dirty="0"/>
              <a:t> 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endParaRPr lang="en-US" altLang="ko-KR" sz="1400" dirty="0"/>
          </a:p>
          <a:p>
            <a:pPr>
              <a:lnSpc>
                <a:spcPts val="2400"/>
              </a:lnSpc>
            </a:pP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3253298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668" cy="6858000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1331640" y="2996952"/>
            <a:ext cx="686231" cy="569631"/>
            <a:chOff x="2597312" y="3497030"/>
            <a:chExt cx="599343" cy="541338"/>
          </a:xfrm>
        </p:grpSpPr>
        <p:grpSp>
          <p:nvGrpSpPr>
            <p:cNvPr id="28" name="Group 80"/>
            <p:cNvGrpSpPr>
              <a:grpSpLocks/>
            </p:cNvGrpSpPr>
            <p:nvPr/>
          </p:nvGrpSpPr>
          <p:grpSpPr bwMode="auto">
            <a:xfrm>
              <a:off x="2597312" y="3497030"/>
              <a:ext cx="599343" cy="541338"/>
              <a:chOff x="2167" y="3013"/>
              <a:chExt cx="598" cy="599"/>
            </a:xfrm>
          </p:grpSpPr>
          <p:pic>
            <p:nvPicPr>
              <p:cNvPr id="30" name="Picture 81" descr="파란구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167" y="3013"/>
                <a:ext cx="598" cy="5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1" name="Oval 82"/>
              <p:cNvSpPr>
                <a:spLocks noChangeArrowheads="1"/>
              </p:cNvSpPr>
              <p:nvPr/>
            </p:nvSpPr>
            <p:spPr bwMode="auto">
              <a:xfrm>
                <a:off x="2201" y="3041"/>
                <a:ext cx="543" cy="545"/>
              </a:xfrm>
              <a:prstGeom prst="ellipse">
                <a:avLst/>
              </a:prstGeom>
              <a:noFill/>
              <a:ln w="38100" algn="ctr">
                <a:solidFill>
                  <a:srgbClr val="D1D1D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/>
                <a:endParaRPr lang="ko-KR" altLang="en-US" sz="2400" b="1">
                  <a:latin typeface="굴림" charset="-127"/>
                  <a:ea typeface="바탕체" pitchFamily="17" charset="-127"/>
                </a:endParaRPr>
              </a:p>
            </p:txBody>
          </p:sp>
        </p:grpSp>
        <p:sp>
          <p:nvSpPr>
            <p:cNvPr id="29" name="Text Box 83"/>
            <p:cNvSpPr txBox="1">
              <a:spLocks noChangeArrowheads="1"/>
            </p:cNvSpPr>
            <p:nvPr/>
          </p:nvSpPr>
          <p:spPr bwMode="auto">
            <a:xfrm>
              <a:off x="2757194" y="3566880"/>
              <a:ext cx="263207" cy="350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latin typeface="HY견명조" pitchFamily="18" charset="-127"/>
                  <a:ea typeface="바탕체" pitchFamily="17" charset="-127"/>
                </a:rPr>
                <a:t>Ⅰ</a:t>
              </a:r>
            </a:p>
          </p:txBody>
        </p:sp>
      </p:grpSp>
      <p:sp>
        <p:nvSpPr>
          <p:cNvPr id="14" name="Line 57"/>
          <p:cNvSpPr>
            <a:spLocks noChangeShapeType="1"/>
          </p:cNvSpPr>
          <p:nvPr/>
        </p:nvSpPr>
        <p:spPr bwMode="auto">
          <a:xfrm>
            <a:off x="2051720" y="1700808"/>
            <a:ext cx="5548747" cy="0"/>
          </a:xfrm>
          <a:prstGeom prst="line">
            <a:avLst/>
          </a:prstGeom>
          <a:noFill/>
          <a:ln w="38100">
            <a:solidFill>
              <a:srgbClr val="D1D1D1"/>
            </a:solidFill>
            <a:prstDash val="sysDot"/>
            <a:round/>
            <a:headEnd/>
            <a:tailEnd type="oval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1835696" y="1556792"/>
            <a:ext cx="6298578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A8D6E6"/>
            </a:outerShdw>
          </a:effectLst>
        </p:spPr>
        <p:txBody>
          <a:bodyPr wrap="square" lIns="0" tIns="0" rIns="0" bIns="0">
            <a:spAutoFit/>
          </a:bodyPr>
          <a:lstStyle/>
          <a:p>
            <a:pPr marL="342900" indent="-342900" algn="l">
              <a:lnSpc>
                <a:spcPct val="150000"/>
              </a:lnSpc>
              <a:spcBef>
                <a:spcPts val="100"/>
              </a:spcBef>
            </a:pPr>
            <a:r>
              <a:rPr lang="en-US" altLang="ko-KR" sz="2400" dirty="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            </a:t>
            </a:r>
            <a:r>
              <a:rPr lang="ko-KR" altLang="en-US" sz="3600" dirty="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목  차</a:t>
            </a:r>
          </a:p>
        </p:txBody>
      </p:sp>
      <p:sp>
        <p:nvSpPr>
          <p:cNvPr id="17" name="Line 57"/>
          <p:cNvSpPr>
            <a:spLocks noChangeShapeType="1"/>
          </p:cNvSpPr>
          <p:nvPr/>
        </p:nvSpPr>
        <p:spPr bwMode="auto">
          <a:xfrm>
            <a:off x="2045189" y="3573016"/>
            <a:ext cx="5555278" cy="0"/>
          </a:xfrm>
          <a:prstGeom prst="line">
            <a:avLst/>
          </a:prstGeom>
          <a:noFill/>
          <a:ln w="38100">
            <a:solidFill>
              <a:srgbClr val="D1D1D1"/>
            </a:solidFill>
            <a:prstDash val="sysDot"/>
            <a:round/>
            <a:headEnd/>
            <a:tailEnd type="oval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2122439" y="2996952"/>
            <a:ext cx="6265985" cy="46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A8D6E6"/>
            </a:outerShdw>
          </a:effectLst>
        </p:spPr>
        <p:txBody>
          <a:bodyPr wrap="square" lIns="0" tIns="0" rIns="0" bIns="0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100"/>
              </a:spcBef>
            </a:pPr>
            <a:r>
              <a:rPr lang="ko-KR" altLang="en-US" sz="2400" dirty="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국가승강기 정보 센터 소개 </a:t>
            </a:r>
          </a:p>
        </p:txBody>
      </p:sp>
      <p:grpSp>
        <p:nvGrpSpPr>
          <p:cNvPr id="32" name="그룹 31"/>
          <p:cNvGrpSpPr/>
          <p:nvPr/>
        </p:nvGrpSpPr>
        <p:grpSpPr>
          <a:xfrm>
            <a:off x="1360802" y="4005064"/>
            <a:ext cx="686231" cy="569631"/>
            <a:chOff x="2597312" y="3497030"/>
            <a:chExt cx="599343" cy="541338"/>
          </a:xfrm>
        </p:grpSpPr>
        <p:grpSp>
          <p:nvGrpSpPr>
            <p:cNvPr id="33" name="Group 80"/>
            <p:cNvGrpSpPr>
              <a:grpSpLocks/>
            </p:cNvGrpSpPr>
            <p:nvPr/>
          </p:nvGrpSpPr>
          <p:grpSpPr bwMode="auto">
            <a:xfrm>
              <a:off x="2597312" y="3497030"/>
              <a:ext cx="599343" cy="541338"/>
              <a:chOff x="2167" y="3013"/>
              <a:chExt cx="598" cy="599"/>
            </a:xfrm>
          </p:grpSpPr>
          <p:pic>
            <p:nvPicPr>
              <p:cNvPr id="35" name="Picture 81" descr="파란구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167" y="3013"/>
                <a:ext cx="598" cy="5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6" name="Oval 82"/>
              <p:cNvSpPr>
                <a:spLocks noChangeArrowheads="1"/>
              </p:cNvSpPr>
              <p:nvPr/>
            </p:nvSpPr>
            <p:spPr bwMode="auto">
              <a:xfrm>
                <a:off x="2201" y="3041"/>
                <a:ext cx="543" cy="545"/>
              </a:xfrm>
              <a:prstGeom prst="ellipse">
                <a:avLst/>
              </a:prstGeom>
              <a:noFill/>
              <a:ln w="38100" algn="ctr">
                <a:solidFill>
                  <a:srgbClr val="D1D1D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/>
                <a:endParaRPr lang="ko-KR" altLang="en-US" sz="2400" b="1">
                  <a:latin typeface="굴림" charset="-127"/>
                  <a:ea typeface="바탕체" pitchFamily="17" charset="-127"/>
                </a:endParaRPr>
              </a:p>
            </p:txBody>
          </p:sp>
        </p:grpSp>
        <p:sp>
          <p:nvSpPr>
            <p:cNvPr id="34" name="Text Box 83"/>
            <p:cNvSpPr txBox="1">
              <a:spLocks noChangeArrowheads="1"/>
            </p:cNvSpPr>
            <p:nvPr/>
          </p:nvSpPr>
          <p:spPr bwMode="auto">
            <a:xfrm>
              <a:off x="2757194" y="3566880"/>
              <a:ext cx="263207" cy="350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latin typeface="HY견명조" pitchFamily="18" charset="-127"/>
                  <a:ea typeface="바탕체" pitchFamily="17" charset="-127"/>
                </a:rPr>
                <a:t>Ⅱ</a:t>
              </a:r>
            </a:p>
          </p:txBody>
        </p:sp>
      </p:grpSp>
      <p:sp>
        <p:nvSpPr>
          <p:cNvPr id="38" name="Rectangle 4"/>
          <p:cNvSpPr>
            <a:spLocks noChangeArrowheads="1"/>
          </p:cNvSpPr>
          <p:nvPr/>
        </p:nvSpPr>
        <p:spPr bwMode="auto">
          <a:xfrm>
            <a:off x="2122439" y="4005064"/>
            <a:ext cx="6265985" cy="46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A8D6E6"/>
            </a:outerShdw>
          </a:effectLst>
        </p:spPr>
        <p:txBody>
          <a:bodyPr wrap="square" lIns="0" tIns="0" rIns="0" bIns="0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100"/>
              </a:spcBef>
            </a:pPr>
            <a:r>
              <a:rPr lang="ko-KR" altLang="en-US" sz="2400" dirty="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국가승강기 정보 센터 운영</a:t>
            </a:r>
            <a:endParaRPr lang="en-US" altLang="ko-KR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9" name="Line 57"/>
          <p:cNvSpPr>
            <a:spLocks noChangeShapeType="1"/>
          </p:cNvSpPr>
          <p:nvPr/>
        </p:nvSpPr>
        <p:spPr bwMode="auto">
          <a:xfrm>
            <a:off x="2045189" y="4581128"/>
            <a:ext cx="5555278" cy="0"/>
          </a:xfrm>
          <a:prstGeom prst="line">
            <a:avLst/>
          </a:prstGeom>
          <a:noFill/>
          <a:ln w="38100">
            <a:solidFill>
              <a:srgbClr val="D1D1D1"/>
            </a:solidFill>
            <a:prstDash val="sysDot"/>
            <a:round/>
            <a:headEnd/>
            <a:tailEnd type="oval" w="sm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40" name="그룹 39"/>
          <p:cNvGrpSpPr/>
          <p:nvPr/>
        </p:nvGrpSpPr>
        <p:grpSpPr>
          <a:xfrm>
            <a:off x="1360802" y="4941168"/>
            <a:ext cx="686231" cy="569631"/>
            <a:chOff x="2597312" y="3497030"/>
            <a:chExt cx="599343" cy="541338"/>
          </a:xfrm>
        </p:grpSpPr>
        <p:grpSp>
          <p:nvGrpSpPr>
            <p:cNvPr id="41" name="Group 80"/>
            <p:cNvGrpSpPr>
              <a:grpSpLocks/>
            </p:cNvGrpSpPr>
            <p:nvPr/>
          </p:nvGrpSpPr>
          <p:grpSpPr bwMode="auto">
            <a:xfrm>
              <a:off x="2597312" y="3497030"/>
              <a:ext cx="599343" cy="541338"/>
              <a:chOff x="2167" y="3013"/>
              <a:chExt cx="598" cy="599"/>
            </a:xfrm>
          </p:grpSpPr>
          <p:pic>
            <p:nvPicPr>
              <p:cNvPr id="43" name="Picture 81" descr="파란구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167" y="3013"/>
                <a:ext cx="598" cy="5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4" name="Oval 82"/>
              <p:cNvSpPr>
                <a:spLocks noChangeArrowheads="1"/>
              </p:cNvSpPr>
              <p:nvPr/>
            </p:nvSpPr>
            <p:spPr bwMode="auto">
              <a:xfrm>
                <a:off x="2201" y="3041"/>
                <a:ext cx="543" cy="545"/>
              </a:xfrm>
              <a:prstGeom prst="ellipse">
                <a:avLst/>
              </a:prstGeom>
              <a:noFill/>
              <a:ln w="38100" algn="ctr">
                <a:solidFill>
                  <a:srgbClr val="D1D1D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/>
                <a:endParaRPr lang="ko-KR" altLang="en-US" sz="2400" b="1">
                  <a:latin typeface="굴림" charset="-127"/>
                  <a:ea typeface="바탕체" pitchFamily="17" charset="-127"/>
                </a:endParaRPr>
              </a:p>
            </p:txBody>
          </p:sp>
        </p:grpSp>
        <p:sp>
          <p:nvSpPr>
            <p:cNvPr id="42" name="Text Box 83"/>
            <p:cNvSpPr txBox="1">
              <a:spLocks noChangeArrowheads="1"/>
            </p:cNvSpPr>
            <p:nvPr/>
          </p:nvSpPr>
          <p:spPr bwMode="auto">
            <a:xfrm>
              <a:off x="2757194" y="3566880"/>
              <a:ext cx="263207" cy="350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latin typeface="HY견명조" pitchFamily="18" charset="-127"/>
                  <a:ea typeface="바탕체" pitchFamily="17" charset="-127"/>
                </a:rPr>
                <a:t>Ⅲ</a:t>
              </a:r>
            </a:p>
          </p:txBody>
        </p:sp>
      </p:grpSp>
      <p:sp>
        <p:nvSpPr>
          <p:cNvPr id="45" name="Line 57"/>
          <p:cNvSpPr>
            <a:spLocks noChangeShapeType="1"/>
          </p:cNvSpPr>
          <p:nvPr/>
        </p:nvSpPr>
        <p:spPr bwMode="auto">
          <a:xfrm>
            <a:off x="2040502" y="5445224"/>
            <a:ext cx="5555278" cy="0"/>
          </a:xfrm>
          <a:prstGeom prst="line">
            <a:avLst/>
          </a:prstGeom>
          <a:noFill/>
          <a:ln w="38100">
            <a:solidFill>
              <a:srgbClr val="D1D1D1"/>
            </a:solidFill>
            <a:prstDash val="sysDot"/>
            <a:round/>
            <a:headEnd/>
            <a:tailEnd type="oval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6" name="Rectangle 4"/>
          <p:cNvSpPr>
            <a:spLocks noChangeArrowheads="1"/>
          </p:cNvSpPr>
          <p:nvPr/>
        </p:nvSpPr>
        <p:spPr bwMode="auto">
          <a:xfrm>
            <a:off x="2122439" y="4941168"/>
            <a:ext cx="6265985" cy="46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A8D6E6"/>
            </a:outerShdw>
          </a:effectLst>
        </p:spPr>
        <p:txBody>
          <a:bodyPr wrap="square" lIns="0" tIns="0" rIns="0" bIns="0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100"/>
              </a:spcBef>
            </a:pPr>
            <a:r>
              <a:rPr lang="ko-KR" altLang="en-US" sz="2400" dirty="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 법 개정에 따른 주요 변경 내용 </a:t>
            </a:r>
            <a:endParaRPr lang="en-US" altLang="ko-KR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16DF153C-4116-419D-99E9-D4663187BAF1}"/>
              </a:ext>
            </a:extLst>
          </p:cNvPr>
          <p:cNvGrpSpPr/>
          <p:nvPr/>
        </p:nvGrpSpPr>
        <p:grpSpPr>
          <a:xfrm>
            <a:off x="1403648" y="5805264"/>
            <a:ext cx="686231" cy="569631"/>
            <a:chOff x="2597312" y="3497030"/>
            <a:chExt cx="599343" cy="541338"/>
          </a:xfrm>
        </p:grpSpPr>
        <p:grpSp>
          <p:nvGrpSpPr>
            <p:cNvPr id="48" name="Group 80">
              <a:extLst>
                <a:ext uri="{FF2B5EF4-FFF2-40B4-BE49-F238E27FC236}">
                  <a16:creationId xmlns:a16="http://schemas.microsoft.com/office/drawing/2014/main" id="{1C89011A-232A-46E9-B493-AF44B70E36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7312" y="3497030"/>
              <a:ext cx="599343" cy="541338"/>
              <a:chOff x="2167" y="3013"/>
              <a:chExt cx="598" cy="599"/>
            </a:xfrm>
          </p:grpSpPr>
          <p:pic>
            <p:nvPicPr>
              <p:cNvPr id="50" name="Picture 81" descr="파란구">
                <a:extLst>
                  <a:ext uri="{FF2B5EF4-FFF2-40B4-BE49-F238E27FC236}">
                    <a16:creationId xmlns:a16="http://schemas.microsoft.com/office/drawing/2014/main" id="{5DA82898-072A-4745-86D0-EAE17A9A43E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167" y="3013"/>
                <a:ext cx="598" cy="5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" name="Oval 82">
                <a:extLst>
                  <a:ext uri="{FF2B5EF4-FFF2-40B4-BE49-F238E27FC236}">
                    <a16:creationId xmlns:a16="http://schemas.microsoft.com/office/drawing/2014/main" id="{4C4FDB41-C792-41C0-9679-5E5264A7B0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1" y="3041"/>
                <a:ext cx="543" cy="545"/>
              </a:xfrm>
              <a:prstGeom prst="ellipse">
                <a:avLst/>
              </a:prstGeom>
              <a:noFill/>
              <a:ln w="38100" algn="ctr">
                <a:solidFill>
                  <a:srgbClr val="D1D1D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/>
                <a:endParaRPr lang="ko-KR" altLang="en-US" sz="2400" b="1">
                  <a:latin typeface="굴림" charset="-127"/>
                  <a:ea typeface="바탕체" pitchFamily="17" charset="-127"/>
                </a:endParaRPr>
              </a:p>
            </p:txBody>
          </p:sp>
        </p:grpSp>
        <p:sp>
          <p:nvSpPr>
            <p:cNvPr id="49" name="Text Box 83">
              <a:extLst>
                <a:ext uri="{FF2B5EF4-FFF2-40B4-BE49-F238E27FC236}">
                  <a16:creationId xmlns:a16="http://schemas.microsoft.com/office/drawing/2014/main" id="{486C4CFA-DEC4-4CBB-958D-8A94EABABD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7194" y="3566880"/>
              <a:ext cx="263207" cy="350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latin typeface="HY견명조" pitchFamily="18" charset="-127"/>
                  <a:ea typeface="바탕체" pitchFamily="17" charset="-127"/>
                </a:rPr>
                <a:t>Ⅳ</a:t>
              </a:r>
            </a:p>
          </p:txBody>
        </p:sp>
      </p:grpSp>
      <p:sp>
        <p:nvSpPr>
          <p:cNvPr id="52" name="Rectangle 4">
            <a:extLst>
              <a:ext uri="{FF2B5EF4-FFF2-40B4-BE49-F238E27FC236}">
                <a16:creationId xmlns:a16="http://schemas.microsoft.com/office/drawing/2014/main" id="{CF502B24-8CA6-44F4-93F0-2C101EE39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447" y="5805264"/>
            <a:ext cx="6265985" cy="46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A8D6E6"/>
            </a:outerShdw>
          </a:effectLst>
        </p:spPr>
        <p:txBody>
          <a:bodyPr wrap="square" lIns="0" tIns="0" rIns="0" bIns="0">
            <a:spAutoFit/>
          </a:bodyPr>
          <a:lstStyle/>
          <a:p>
            <a:pPr marL="342900" indent="-342900" algn="l">
              <a:lnSpc>
                <a:spcPct val="150000"/>
              </a:lnSpc>
              <a:spcBef>
                <a:spcPts val="100"/>
              </a:spcBef>
            </a:pP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현안사항</a:t>
            </a:r>
            <a:endParaRPr lang="en-US" altLang="ko-KR" sz="240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3" name="Line 57"/>
          <p:cNvSpPr>
            <a:spLocks noChangeShapeType="1"/>
          </p:cNvSpPr>
          <p:nvPr/>
        </p:nvSpPr>
        <p:spPr bwMode="auto">
          <a:xfrm>
            <a:off x="2123728" y="6309320"/>
            <a:ext cx="5555278" cy="0"/>
          </a:xfrm>
          <a:prstGeom prst="line">
            <a:avLst/>
          </a:prstGeom>
          <a:noFill/>
          <a:ln w="38100">
            <a:solidFill>
              <a:srgbClr val="D1D1D1"/>
            </a:solidFill>
            <a:prstDash val="sysDot"/>
            <a:round/>
            <a:headEnd/>
            <a:tailEnd type="oval" w="sm" len="sm"/>
          </a:ln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21956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96925" y="692150"/>
            <a:ext cx="8239571" cy="707886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6925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92696"/>
            <a:ext cx="8748712" cy="6117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▣ 승강기안전관리법 시행령 일부개정안</a:t>
            </a:r>
            <a:r>
              <a:rPr lang="en-US" altLang="ko-KR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(2022.3.2 </a:t>
            </a:r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시행</a:t>
            </a:r>
            <a:r>
              <a:rPr lang="en-US" altLang="ko-KR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안내</a:t>
            </a:r>
            <a:endParaRPr lang="en-US" altLang="ko-KR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1400" dirty="0"/>
          </a:p>
          <a:p>
            <a:pPr>
              <a:lnSpc>
                <a:spcPts val="2400"/>
              </a:lnSpc>
            </a:pP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1. </a:t>
            </a:r>
            <a:r>
              <a:rPr lang="ko-KR" altLang="en-US" sz="1400" dirty="0"/>
              <a:t>과징금 분할납부제도 도입</a:t>
            </a:r>
            <a:r>
              <a:rPr lang="en-US" altLang="ko-KR" sz="1400" dirty="0"/>
              <a:t>(</a:t>
            </a:r>
            <a:r>
              <a:rPr lang="ko-KR" altLang="en-US" sz="1400" dirty="0"/>
              <a:t>안 제</a:t>
            </a:r>
            <a:r>
              <a:rPr lang="en-US" altLang="ko-KR" sz="1400" dirty="0"/>
              <a:t>15</a:t>
            </a:r>
            <a:r>
              <a:rPr lang="ko-KR" altLang="en-US" sz="1400" dirty="0"/>
              <a:t>조</a:t>
            </a:r>
            <a:r>
              <a:rPr lang="en-US" altLang="ko-KR" sz="1400" dirty="0"/>
              <a:t>, </a:t>
            </a:r>
            <a:r>
              <a:rPr lang="ko-KR" altLang="en-US" sz="1400" dirty="0"/>
              <a:t>제</a:t>
            </a:r>
            <a:r>
              <a:rPr lang="en-US" altLang="ko-KR" sz="1400" dirty="0"/>
              <a:t>24</a:t>
            </a:r>
            <a:r>
              <a:rPr lang="ko-KR" altLang="en-US" sz="1400" dirty="0"/>
              <a:t>조</a:t>
            </a:r>
            <a:r>
              <a:rPr lang="en-US" altLang="ko-KR" sz="1400" dirty="0"/>
              <a:t>, </a:t>
            </a:r>
            <a:r>
              <a:rPr lang="ko-KR" altLang="en-US" sz="1400" dirty="0"/>
              <a:t>제</a:t>
            </a:r>
            <a:r>
              <a:rPr lang="en-US" altLang="ko-KR" sz="1400" dirty="0"/>
              <a:t>32</a:t>
            </a:r>
            <a:r>
              <a:rPr lang="ko-KR" altLang="en-US" sz="1400" dirty="0"/>
              <a:t>조 및 제</a:t>
            </a:r>
            <a:r>
              <a:rPr lang="en-US" altLang="ko-KR" sz="1400" dirty="0"/>
              <a:t>35</a:t>
            </a:r>
            <a:r>
              <a:rPr lang="ko-KR" altLang="en-US" sz="1400" dirty="0"/>
              <a:t>조</a:t>
            </a:r>
            <a:r>
              <a:rPr lang="en-US" altLang="ko-KR" sz="1400" dirty="0"/>
              <a:t>)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   </a:t>
            </a:r>
            <a:r>
              <a:rPr lang="ko-KR" altLang="en-US" sz="1400" dirty="0"/>
              <a:t>승강기부품 및 승강기 제조</a:t>
            </a:r>
            <a:r>
              <a:rPr lang="en-US" altLang="ko-KR" sz="1400" dirty="0"/>
              <a:t>.</a:t>
            </a:r>
            <a:r>
              <a:rPr lang="ko-KR" altLang="en-US" sz="1400" dirty="0"/>
              <a:t>수입업자</a:t>
            </a:r>
            <a:r>
              <a:rPr lang="en-US" altLang="ko-KR" sz="1400" dirty="0"/>
              <a:t>, </a:t>
            </a:r>
            <a:r>
              <a:rPr lang="ko-KR" altLang="en-US" sz="1400" dirty="0"/>
              <a:t>승강기 유지관리업자</a:t>
            </a:r>
            <a:r>
              <a:rPr lang="en-US" altLang="ko-KR" sz="1400" dirty="0"/>
              <a:t>, </a:t>
            </a:r>
            <a:r>
              <a:rPr lang="ko-KR" altLang="en-US" sz="1400" dirty="0"/>
              <a:t>지정검사기관</a:t>
            </a:r>
            <a:r>
              <a:rPr lang="en-US" altLang="ko-KR" sz="1400" dirty="0"/>
              <a:t>, </a:t>
            </a:r>
            <a:r>
              <a:rPr lang="ko-KR" altLang="en-US" sz="1400" dirty="0"/>
              <a:t>지정인증기관이 영업정지를 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</a:t>
            </a:r>
            <a:r>
              <a:rPr lang="ko-KR" altLang="en-US" sz="1400" dirty="0"/>
              <a:t>대체하여 </a:t>
            </a:r>
            <a:r>
              <a:rPr lang="ko-KR" altLang="en-US" sz="1400" dirty="0" err="1"/>
              <a:t>부과받는</a:t>
            </a:r>
            <a:r>
              <a:rPr lang="ko-KR" altLang="en-US" sz="1400" dirty="0"/>
              <a:t> 과징금이 </a:t>
            </a:r>
            <a:r>
              <a:rPr lang="en-US" altLang="ko-KR" sz="1400" dirty="0"/>
              <a:t>100</a:t>
            </a:r>
            <a:r>
              <a:rPr lang="ko-KR" altLang="en-US" sz="1400" dirty="0"/>
              <a:t>만원 이상일 경우 분할하여 납부할 수 있도록 함 </a:t>
            </a:r>
            <a:r>
              <a:rPr lang="en-US" altLang="ko-KR" sz="1400" dirty="0"/>
              <a:t> </a:t>
            </a:r>
            <a:r>
              <a:rPr lang="ko-KR" altLang="en-US" sz="1400" dirty="0"/>
              <a:t> 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(</a:t>
            </a:r>
            <a:r>
              <a:rPr lang="ko-KR" altLang="en-US" sz="1400" dirty="0"/>
              <a:t>이전</a:t>
            </a:r>
            <a:r>
              <a:rPr lang="en-US" altLang="ko-KR" sz="1400" dirty="0"/>
              <a:t>) : </a:t>
            </a:r>
            <a:r>
              <a:rPr lang="ko-KR" altLang="en-US" sz="1400" dirty="0"/>
              <a:t>일시납부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2. </a:t>
            </a:r>
            <a:r>
              <a:rPr lang="ko-KR" altLang="en-US" sz="1400" dirty="0"/>
              <a:t>승강기 자체점검 결과의 입력기한 연장</a:t>
            </a:r>
            <a:r>
              <a:rPr lang="en-US" altLang="ko-KR" sz="1400" dirty="0"/>
              <a:t>(</a:t>
            </a:r>
            <a:r>
              <a:rPr lang="ko-KR" altLang="en-US" sz="1400" dirty="0"/>
              <a:t>안 제</a:t>
            </a:r>
            <a:r>
              <a:rPr lang="en-US" altLang="ko-KR" sz="1400" dirty="0"/>
              <a:t>29</a:t>
            </a:r>
            <a:r>
              <a:rPr lang="ko-KR" altLang="en-US" sz="1400" dirty="0"/>
              <a:t>조</a:t>
            </a:r>
            <a:r>
              <a:rPr lang="en-US" altLang="ko-KR" sz="1400" dirty="0"/>
              <a:t>)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   </a:t>
            </a:r>
            <a:r>
              <a:rPr lang="ko-KR" altLang="en-US" sz="1400" dirty="0"/>
              <a:t>관리주체가 승강기에 대한 자체점검을 실시한 후 그 결과를 </a:t>
            </a:r>
            <a:r>
              <a:rPr lang="ko-KR" altLang="en-US" sz="1400" dirty="0" err="1"/>
              <a:t>승강기안전종합정보망에</a:t>
            </a:r>
            <a:r>
              <a:rPr lang="ko-KR" altLang="en-US" sz="1400" dirty="0"/>
              <a:t> 입력해야 하는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</a:t>
            </a:r>
            <a:r>
              <a:rPr lang="ko-KR" altLang="en-US" sz="1400" dirty="0"/>
              <a:t>기간을 </a:t>
            </a:r>
            <a:r>
              <a:rPr lang="en-US" altLang="ko-KR" sz="1400" dirty="0"/>
              <a:t>10</a:t>
            </a:r>
            <a:r>
              <a:rPr lang="ko-KR" altLang="en-US" sz="1400" dirty="0"/>
              <a:t>일로 연장함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(</a:t>
            </a:r>
            <a:r>
              <a:rPr lang="ko-KR" altLang="en-US" sz="1400" dirty="0"/>
              <a:t>이전</a:t>
            </a:r>
            <a:r>
              <a:rPr lang="en-US" altLang="ko-KR" sz="1400" dirty="0"/>
              <a:t>) : 5</a:t>
            </a:r>
            <a:r>
              <a:rPr lang="ko-KR" altLang="en-US" sz="1400" dirty="0"/>
              <a:t>일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3. </a:t>
            </a:r>
            <a:r>
              <a:rPr lang="ko-KR" altLang="en-US" sz="1400" dirty="0"/>
              <a:t>승강기사고배상책임보험의 가입사실 입력기한 규정</a:t>
            </a:r>
            <a:r>
              <a:rPr lang="en-US" altLang="ko-KR" sz="1400" dirty="0"/>
              <a:t>(</a:t>
            </a:r>
            <a:r>
              <a:rPr lang="ko-KR" altLang="en-US" sz="1400" dirty="0"/>
              <a:t>안 제</a:t>
            </a:r>
            <a:r>
              <a:rPr lang="en-US" altLang="ko-KR" sz="1400" dirty="0"/>
              <a:t>27</a:t>
            </a:r>
            <a:r>
              <a:rPr lang="ko-KR" altLang="en-US" sz="1400" dirty="0"/>
              <a:t>조</a:t>
            </a:r>
            <a:r>
              <a:rPr lang="en-US" altLang="ko-KR" sz="1400" dirty="0"/>
              <a:t>)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   </a:t>
            </a:r>
            <a:r>
              <a:rPr lang="ko-KR" altLang="en-US" sz="1400" dirty="0"/>
              <a:t>관리주체가 그가 가입하거나 재가입한 책임보험 등으로 하여금 가입 또는 재가입 사실을 승강기안전종합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</a:t>
            </a:r>
            <a:r>
              <a:rPr lang="ko-KR" altLang="en-US" sz="1400" dirty="0"/>
              <a:t>정보망에 입력해야 하는 기한을 </a:t>
            </a:r>
            <a:r>
              <a:rPr lang="en-US" altLang="ko-KR" sz="1400" dirty="0"/>
              <a:t>14</a:t>
            </a:r>
            <a:r>
              <a:rPr lang="ko-KR" altLang="en-US" sz="1400" dirty="0"/>
              <a:t>일로 규정함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(</a:t>
            </a:r>
            <a:r>
              <a:rPr lang="ko-KR" altLang="en-US" sz="1400" dirty="0"/>
              <a:t>이전</a:t>
            </a:r>
            <a:r>
              <a:rPr lang="en-US" altLang="ko-KR" sz="1400" dirty="0"/>
              <a:t>) : </a:t>
            </a:r>
            <a:r>
              <a:rPr lang="ko-KR" altLang="en-US" sz="1400" dirty="0"/>
              <a:t>기한이 정해지지 않음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endParaRPr lang="en-US" altLang="ko-KR" sz="1400" dirty="0"/>
          </a:p>
          <a:p>
            <a:pPr>
              <a:lnSpc>
                <a:spcPts val="2400"/>
              </a:lnSpc>
            </a:pPr>
            <a:endParaRPr lang="en-US" altLang="ko-KR" sz="1400" dirty="0"/>
          </a:p>
          <a:p>
            <a:pPr>
              <a:lnSpc>
                <a:spcPts val="2400"/>
              </a:lnSpc>
            </a:pP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3728676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96925" y="692150"/>
            <a:ext cx="8239571" cy="707886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6925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92696"/>
            <a:ext cx="8748712" cy="6117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▣ </a:t>
            </a:r>
            <a:r>
              <a:rPr lang="en-US" altLang="ko-KR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2022</a:t>
            </a:r>
            <a:r>
              <a:rPr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국정감사 승강기자체점검 관련 서면질의 답변서 </a:t>
            </a:r>
            <a:endParaRPr lang="en-US" altLang="ko-KR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1. </a:t>
            </a:r>
            <a:r>
              <a:rPr lang="ko-KR" altLang="en-US" sz="1400" dirty="0"/>
              <a:t>의원실 </a:t>
            </a:r>
            <a:r>
              <a:rPr lang="en-US" altLang="ko-KR" sz="1400" dirty="0"/>
              <a:t>: </a:t>
            </a:r>
            <a:r>
              <a:rPr lang="ko-KR" altLang="en-US" sz="1400" dirty="0"/>
              <a:t>정우택 의원</a:t>
            </a:r>
            <a:r>
              <a:rPr lang="en-US" altLang="ko-KR" sz="1400" dirty="0"/>
              <a:t>(‘22.10.5(</a:t>
            </a:r>
            <a:r>
              <a:rPr lang="ko-KR" altLang="en-US" sz="1400" dirty="0"/>
              <a:t>수</a:t>
            </a:r>
            <a:r>
              <a:rPr lang="en-US" altLang="ko-KR" sz="1400" dirty="0"/>
              <a:t>))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2. </a:t>
            </a:r>
            <a:r>
              <a:rPr lang="ko-KR" altLang="en-US" sz="1400" dirty="0"/>
              <a:t>기관명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한국승강기안전공단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3. </a:t>
            </a:r>
            <a:r>
              <a:rPr lang="ko-KR" altLang="en-US" sz="1400" dirty="0"/>
              <a:t>승강기 관련 지자체의 과태료 처분 현황을 </a:t>
            </a:r>
            <a:r>
              <a:rPr lang="ko-KR" altLang="en-US" sz="1400" dirty="0" err="1"/>
              <a:t>승강기안전종합정보망에</a:t>
            </a:r>
            <a:r>
              <a:rPr lang="ko-KR" altLang="en-US" sz="1400" dirty="0"/>
              <a:t> 반영할 것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(</a:t>
            </a:r>
            <a:r>
              <a:rPr lang="ko-KR" altLang="en-US" sz="1400" dirty="0"/>
              <a:t>답  변</a:t>
            </a:r>
            <a:r>
              <a:rPr lang="en-US" altLang="ko-KR" sz="1400" dirty="0"/>
              <a:t>)</a:t>
            </a:r>
            <a:r>
              <a:rPr lang="ko-KR" altLang="en-US" sz="1400" dirty="0"/>
              <a:t> 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(1) </a:t>
            </a:r>
            <a:r>
              <a:rPr lang="ko-KR" altLang="en-US" sz="1400" dirty="0"/>
              <a:t>현황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1) </a:t>
            </a:r>
            <a:r>
              <a:rPr lang="ko-KR" altLang="en-US" sz="1400" dirty="0"/>
              <a:t>승강기안전관리법 제</a:t>
            </a:r>
            <a:r>
              <a:rPr lang="en-US" altLang="ko-KR" sz="1400" dirty="0"/>
              <a:t>73</a:t>
            </a:r>
            <a:r>
              <a:rPr lang="ko-KR" altLang="en-US" sz="1400" dirty="0"/>
              <a:t>조</a:t>
            </a:r>
            <a:r>
              <a:rPr lang="en-US" altLang="ko-KR" sz="1400" dirty="0"/>
              <a:t>(</a:t>
            </a:r>
            <a:r>
              <a:rPr lang="ko-KR" altLang="en-US" sz="1400" dirty="0" err="1"/>
              <a:t>승강기안전종합정보망의</a:t>
            </a:r>
            <a:r>
              <a:rPr lang="ko-KR" altLang="en-US" sz="1400" dirty="0"/>
              <a:t> </a:t>
            </a:r>
            <a:r>
              <a:rPr lang="ko-KR" altLang="en-US" sz="1400" dirty="0" err="1"/>
              <a:t>구축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〮운영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항에 따라 승강기의 안전과 관련된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ko-KR" altLang="en-US" sz="1400" dirty="0"/>
              <a:t>     정보를 종합적으로 관리하기 위해 </a:t>
            </a:r>
            <a:r>
              <a:rPr lang="ko-KR" altLang="en-US" sz="1400" dirty="0" err="1"/>
              <a:t>승강기안전종합정보망을</a:t>
            </a:r>
            <a:r>
              <a:rPr lang="ko-KR" altLang="en-US" sz="1400" dirty="0"/>
              <a:t> </a:t>
            </a:r>
            <a:r>
              <a:rPr lang="ko-KR" altLang="en-US" sz="1400" dirty="0" err="1"/>
              <a:t>구축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〮운영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하고 있음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2) </a:t>
            </a:r>
            <a:r>
              <a:rPr lang="ko-KR" altLang="en-US" sz="1400" dirty="0"/>
              <a:t>같은 법 시행규칙 제</a:t>
            </a:r>
            <a:r>
              <a:rPr lang="en-US" altLang="ko-KR" sz="1400" dirty="0"/>
              <a:t>79</a:t>
            </a:r>
            <a:r>
              <a:rPr lang="ko-KR" altLang="en-US" sz="1400" dirty="0"/>
              <a:t>조</a:t>
            </a:r>
            <a:r>
              <a:rPr lang="en-US" altLang="ko-KR" sz="1400" dirty="0"/>
              <a:t>(</a:t>
            </a:r>
            <a:r>
              <a:rPr lang="ko-KR" altLang="en-US" sz="1400" dirty="0" err="1"/>
              <a:t>승강기안전종합정보망의</a:t>
            </a:r>
            <a:r>
              <a:rPr lang="ko-KR" altLang="en-US" sz="1400" dirty="0"/>
              <a:t> </a:t>
            </a:r>
            <a:r>
              <a:rPr lang="ko-KR" altLang="en-US" sz="1400" dirty="0" err="1"/>
              <a:t>구축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〮운영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과태료 처분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현황＇을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관리하도록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  </a:t>
            </a:r>
            <a:r>
              <a:rPr lang="ko-KR" altLang="en-US" sz="1400" dirty="0"/>
              <a:t>하고 있음</a:t>
            </a:r>
            <a:r>
              <a:rPr lang="en-US" altLang="ko-KR" sz="1400" dirty="0"/>
              <a:t> </a:t>
            </a:r>
            <a:r>
              <a:rPr lang="ko-KR" altLang="en-US" sz="1400" dirty="0"/>
              <a:t> 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(2) </a:t>
            </a:r>
            <a:r>
              <a:rPr lang="ko-KR" altLang="en-US" sz="1400" dirty="0"/>
              <a:t>추진현황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1) (</a:t>
            </a:r>
            <a:r>
              <a:rPr lang="ko-KR" altLang="en-US" sz="1400" dirty="0" err="1"/>
              <a:t>한국승강기안전공단</a:t>
            </a:r>
            <a:r>
              <a:rPr lang="en-US" altLang="ko-KR" sz="1400" dirty="0"/>
              <a:t>) </a:t>
            </a:r>
            <a:r>
              <a:rPr lang="ko-KR" altLang="en-US" sz="1400" dirty="0"/>
              <a:t>행정정보시스템 정보연계 요청</a:t>
            </a:r>
            <a:r>
              <a:rPr lang="en-US" altLang="ko-KR" sz="1400" dirty="0"/>
              <a:t>(’22.7)</a:t>
            </a:r>
          </a:p>
          <a:p>
            <a:pPr>
              <a:lnSpc>
                <a:spcPts val="2400"/>
              </a:lnSpc>
            </a:pPr>
            <a:r>
              <a:rPr lang="ko-KR" altLang="en-US" sz="1400" dirty="0"/>
              <a:t>     </a:t>
            </a:r>
            <a:r>
              <a:rPr lang="en-US" altLang="ko-KR" sz="1400" dirty="0"/>
              <a:t>- </a:t>
            </a:r>
            <a:r>
              <a:rPr lang="ko-KR" altLang="en-US" sz="1400" dirty="0"/>
              <a:t>승강기 </a:t>
            </a:r>
            <a:r>
              <a:rPr lang="ko-KR" altLang="en-US" sz="1400" dirty="0" err="1"/>
              <a:t>제조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〮수입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및 유지관리업체에 대한 과징금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승강기안전관리법 제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82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조에 따른 과태료 처분 현황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2) (</a:t>
            </a:r>
            <a:r>
              <a:rPr lang="ko-KR" altLang="en-US" sz="1400" dirty="0"/>
              <a:t>행정안전부</a:t>
            </a:r>
            <a:r>
              <a:rPr lang="en-US" altLang="ko-KR" sz="1400" dirty="0"/>
              <a:t>) </a:t>
            </a:r>
            <a:r>
              <a:rPr lang="ko-KR" altLang="en-US" sz="1400" dirty="0"/>
              <a:t>정보연계 유관기관 협조 요청</a:t>
            </a:r>
            <a:r>
              <a:rPr lang="en-US" altLang="ko-KR" sz="1400" dirty="0"/>
              <a:t>(’22.8)</a:t>
            </a:r>
          </a:p>
          <a:p>
            <a:pPr>
              <a:lnSpc>
                <a:spcPts val="2400"/>
              </a:lnSpc>
            </a:pPr>
            <a:r>
              <a:rPr lang="en-US" altLang="ko-KR" sz="1400" dirty="0"/>
              <a:t>(3) </a:t>
            </a:r>
            <a:r>
              <a:rPr lang="ko-KR" altLang="en-US" sz="1400" dirty="0"/>
              <a:t>조치계획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1) (</a:t>
            </a:r>
            <a:r>
              <a:rPr lang="ko-KR" altLang="en-US" sz="1400" dirty="0"/>
              <a:t>업무 협의</a:t>
            </a:r>
            <a:r>
              <a:rPr lang="en-US" altLang="ko-KR" sz="1400" dirty="0"/>
              <a:t>) </a:t>
            </a:r>
            <a:r>
              <a:rPr lang="ko-KR" altLang="en-US" sz="1400" dirty="0"/>
              <a:t>주무부처와 유관기관과의 업무 협의를 통해 미비점 등을 보완하고 </a:t>
            </a:r>
            <a:r>
              <a:rPr lang="ko-KR" altLang="en-US" sz="1400" dirty="0" err="1"/>
              <a:t>승강기안전종합정보망에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ko-KR" altLang="en-US" sz="1400" dirty="0"/>
              <a:t>     </a:t>
            </a:r>
            <a:r>
              <a:rPr lang="en-US" altLang="ko-KR" sz="1400" dirty="0"/>
              <a:t> </a:t>
            </a:r>
            <a:r>
              <a:rPr lang="ko-KR" altLang="en-US" sz="1400" dirty="0"/>
              <a:t>시스템 개선방안 마련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r>
              <a:rPr lang="en-US" altLang="ko-KR" sz="1400" dirty="0"/>
              <a:t>   </a:t>
            </a:r>
            <a:r>
              <a:rPr lang="ko-KR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※</a:t>
            </a:r>
            <a:r>
              <a:rPr lang="ko-KR" altLang="en-US" sz="1400" dirty="0"/>
              <a:t> 과태료 처분현황 공개여부는 관계법령 및 유사사례 검토 필요</a:t>
            </a:r>
            <a:endParaRPr lang="en-US" altLang="ko-KR" sz="1400" dirty="0"/>
          </a:p>
          <a:p>
            <a:pPr>
              <a:lnSpc>
                <a:spcPts val="2400"/>
              </a:lnSpc>
            </a:pP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51207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Y:\03 PT_최종\2012년\2012_04 한국의 승강기 안전 관리 시스템 [해외발표]\템플릿\감사합니다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3" name="Text Box 13"/>
          <p:cNvSpPr txBox="1">
            <a:spLocks noChangeArrowheads="1"/>
          </p:cNvSpPr>
          <p:nvPr/>
        </p:nvSpPr>
        <p:spPr bwMode="auto">
          <a:xfrm>
            <a:off x="2461846" y="2214564"/>
            <a:ext cx="448407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6000" b="1" dirty="0">
                <a:solidFill>
                  <a:srgbClr val="021A82"/>
                </a:solidFill>
                <a:latin typeface="Arial" pitchFamily="34" charset="0"/>
              </a:rPr>
              <a:t>Thank You</a:t>
            </a:r>
            <a:endParaRPr lang="ko-KR" altLang="ko-KR" dirty="0">
              <a:solidFill>
                <a:srgbClr val="021A82"/>
              </a:solidFill>
            </a:endParaRPr>
          </a:p>
        </p:txBody>
      </p:sp>
      <p:pic>
        <p:nvPicPr>
          <p:cNvPr id="56328" name="그림 14" descr="문구1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648825" y="3143242"/>
            <a:ext cx="325022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직사각형 4"/>
          <p:cNvSpPr/>
          <p:nvPr/>
        </p:nvSpPr>
        <p:spPr>
          <a:xfrm>
            <a:off x="4139953" y="5589240"/>
            <a:ext cx="5004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2800" spc="-11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민원대표번호 </a:t>
            </a:r>
            <a:r>
              <a:rPr lang="en-US" altLang="ko-KR" sz="2800" spc="-11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: 1566 - 1277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61372" y="4625872"/>
            <a:ext cx="4366613" cy="2199130"/>
            <a:chOff x="5635737" y="2511202"/>
            <a:chExt cx="1618859" cy="788176"/>
          </a:xfrm>
        </p:grpSpPr>
        <p:sp>
          <p:nvSpPr>
            <p:cNvPr id="7" name="모서리가 둥근 직사각형 6"/>
            <p:cNvSpPr/>
            <p:nvPr/>
          </p:nvSpPr>
          <p:spPr>
            <a:xfrm>
              <a:off x="5635737" y="2511202"/>
              <a:ext cx="1618859" cy="788176"/>
            </a:xfrm>
            <a:prstGeom prst="roundRect">
              <a:avLst>
                <a:gd name="adj" fmla="val 8376"/>
              </a:avLst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5674772" y="2552649"/>
              <a:ext cx="1425621" cy="705283"/>
            </a:xfrm>
            <a:prstGeom prst="roundRect">
              <a:avLst>
                <a:gd name="adj" fmla="val 7750"/>
              </a:avLst>
            </a:prstGeom>
            <a:solidFill>
              <a:schemeClr val="bg1"/>
            </a:solidFill>
            <a:ln>
              <a:noFill/>
            </a:ln>
            <a:effectLst>
              <a:innerShdw blurRad="127000">
                <a:prstClr val="black">
                  <a:alpha val="45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5698985" y="2661116"/>
              <a:ext cx="1528914" cy="45667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217488" indent="-217488">
                <a:lnSpc>
                  <a:spcPct val="150000"/>
                </a:lnSpc>
                <a:buBlip>
                  <a:blip r:embed="rId4"/>
                </a:buBlip>
              </a:pPr>
              <a:r>
                <a:rPr lang="ko-KR" altLang="en-US" dirty="0" err="1">
                  <a:gradFill flip="none" rotWithShape="1">
                    <a:gsLst>
                      <a:gs pos="0">
                        <a:srgbClr val="0070C0">
                          <a:shade val="30000"/>
                          <a:satMod val="115000"/>
                        </a:srgbClr>
                      </a:gs>
                      <a:gs pos="50000">
                        <a:srgbClr val="0070C0">
                          <a:shade val="67500"/>
                          <a:satMod val="115000"/>
                        </a:srgbClr>
                      </a:gs>
                      <a:gs pos="100000">
                        <a:srgbClr val="0070C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atin typeface="HY견고딕" pitchFamily="18" charset="-127"/>
                  <a:ea typeface="HY견고딕" pitchFamily="18" charset="-127"/>
                </a:rPr>
                <a:t>행정안전부</a:t>
              </a:r>
              <a:r>
                <a:rPr lang="ko-KR" altLang="en-US" dirty="0">
                  <a:gradFill flip="none" rotWithShape="1">
                    <a:gsLst>
                      <a:gs pos="0">
                        <a:srgbClr val="0070C0">
                          <a:shade val="30000"/>
                          <a:satMod val="115000"/>
                        </a:srgbClr>
                      </a:gs>
                      <a:gs pos="50000">
                        <a:srgbClr val="0070C0">
                          <a:shade val="67500"/>
                          <a:satMod val="115000"/>
                        </a:srgbClr>
                      </a:gs>
                      <a:gs pos="100000">
                        <a:srgbClr val="0070C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atin typeface="HY견고딕" pitchFamily="18" charset="-127"/>
                  <a:ea typeface="HY견고딕" pitchFamily="18" charset="-127"/>
                </a:rPr>
                <a:t> 국가승강기정보센터</a:t>
              </a:r>
              <a:endParaRPr lang="en-US" altLang="ko-KR" dirty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</a:endParaRPr>
            </a:p>
            <a:p>
              <a:pPr marL="217488" indent="-217488">
                <a:lnSpc>
                  <a:spcPct val="150000"/>
                </a:lnSpc>
                <a:buBlip>
                  <a:blip r:embed="rId4"/>
                </a:buBlip>
              </a:pPr>
              <a:r>
                <a:rPr lang="en-US" altLang="ko-KR" dirty="0">
                  <a:gradFill flip="none" rotWithShape="1">
                    <a:gsLst>
                      <a:gs pos="0">
                        <a:srgbClr val="0070C0">
                          <a:shade val="30000"/>
                          <a:satMod val="115000"/>
                        </a:srgbClr>
                      </a:gs>
                      <a:gs pos="50000">
                        <a:srgbClr val="0070C0">
                          <a:shade val="67500"/>
                          <a:satMod val="115000"/>
                        </a:srgbClr>
                      </a:gs>
                      <a:gs pos="100000">
                        <a:srgbClr val="0070C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atin typeface="HY견고딕" pitchFamily="18" charset="-127"/>
                  <a:ea typeface="HY견고딕" pitchFamily="18" charset="-127"/>
                </a:rPr>
                <a:t>URL : </a:t>
              </a:r>
              <a:r>
                <a:rPr lang="en-US" altLang="ko-KR" dirty="0">
                  <a:gradFill flip="none" rotWithShape="1">
                    <a:gsLst>
                      <a:gs pos="0">
                        <a:srgbClr val="0070C0">
                          <a:shade val="30000"/>
                          <a:satMod val="115000"/>
                        </a:srgbClr>
                      </a:gs>
                      <a:gs pos="50000">
                        <a:srgbClr val="0070C0">
                          <a:shade val="67500"/>
                          <a:satMod val="115000"/>
                        </a:srgbClr>
                      </a:gs>
                      <a:gs pos="100000">
                        <a:srgbClr val="0070C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atin typeface="HY견고딕" pitchFamily="18" charset="-127"/>
                  <a:ea typeface="HY견고딕" pitchFamily="18" charset="-127"/>
                  <a:hlinkClick r:id="rId5"/>
                </a:rPr>
                <a:t>www.elevator.go.kr</a:t>
              </a:r>
              <a:endParaRPr lang="en-US" altLang="ko-KR" dirty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</a:endParaRPr>
            </a:p>
            <a:p>
              <a:pPr marL="217488" indent="-217488">
                <a:lnSpc>
                  <a:spcPct val="150000"/>
                </a:lnSpc>
                <a:buBlip>
                  <a:blip r:embed="rId4"/>
                </a:buBlip>
              </a:pPr>
              <a:r>
                <a:rPr lang="ko-KR" altLang="en-US" dirty="0">
                  <a:gradFill flip="none" rotWithShape="1">
                    <a:gsLst>
                      <a:gs pos="0">
                        <a:srgbClr val="0070C0">
                          <a:shade val="30000"/>
                          <a:satMod val="115000"/>
                        </a:srgbClr>
                      </a:gs>
                      <a:gs pos="50000">
                        <a:srgbClr val="0070C0">
                          <a:shade val="67500"/>
                          <a:satMod val="115000"/>
                        </a:srgbClr>
                      </a:gs>
                      <a:gs pos="100000">
                        <a:srgbClr val="0070C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atin typeface="HY견고딕" pitchFamily="18" charset="-127"/>
                  <a:ea typeface="HY견고딕" pitchFamily="18" charset="-127"/>
                </a:rPr>
                <a:t>민원안내 </a:t>
              </a:r>
              <a:r>
                <a:rPr lang="en-US" altLang="ko-KR" dirty="0">
                  <a:gradFill flip="none" rotWithShape="1">
                    <a:gsLst>
                      <a:gs pos="0">
                        <a:srgbClr val="0070C0">
                          <a:shade val="30000"/>
                          <a:satMod val="115000"/>
                        </a:srgbClr>
                      </a:gs>
                      <a:gs pos="50000">
                        <a:srgbClr val="0070C0">
                          <a:shade val="67500"/>
                          <a:satMod val="115000"/>
                        </a:srgbClr>
                      </a:gs>
                      <a:gs pos="100000">
                        <a:srgbClr val="0070C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atin typeface="HY견고딕" pitchFamily="18" charset="-127"/>
                  <a:ea typeface="HY견고딕" pitchFamily="18" charset="-127"/>
                </a:rPr>
                <a:t>: 1566-1277</a:t>
              </a:r>
              <a:endParaRPr lang="ko-KR" altLang="en-US" dirty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8735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grpSp>
        <p:nvGrpSpPr>
          <p:cNvPr id="32" name="그룹 19"/>
          <p:cNvGrpSpPr/>
          <p:nvPr/>
        </p:nvGrpSpPr>
        <p:grpSpPr>
          <a:xfrm>
            <a:off x="877822" y="2715107"/>
            <a:ext cx="7339976" cy="1008112"/>
            <a:chOff x="762684" y="3341249"/>
            <a:chExt cx="8238189" cy="1098550"/>
          </a:xfrm>
        </p:grpSpPr>
        <p:pic>
          <p:nvPicPr>
            <p:cNvPr id="33" name="그림 7" descr="2-10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684" y="3341249"/>
              <a:ext cx="7921625" cy="1098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TextBox 6"/>
            <p:cNvSpPr txBox="1">
              <a:spLocks noChangeArrowheads="1"/>
            </p:cNvSpPr>
            <p:nvPr/>
          </p:nvSpPr>
          <p:spPr bwMode="auto">
            <a:xfrm>
              <a:off x="1940391" y="3479361"/>
              <a:ext cx="7060482" cy="704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Y견고딕" pitchFamily="18" charset="-127"/>
                  <a:ea typeface="HY견고딕" pitchFamily="18" charset="-127"/>
                </a:rPr>
                <a:t>국가승강기 정보 센터 소개</a:t>
              </a:r>
              <a:endParaRPr kumimoji="1" lang="ko-KR" altLang="ko-KR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5" name="TextBox 9"/>
            <p:cNvSpPr txBox="1">
              <a:spLocks noChangeArrowheads="1"/>
            </p:cNvSpPr>
            <p:nvPr/>
          </p:nvSpPr>
          <p:spPr bwMode="auto">
            <a:xfrm>
              <a:off x="816984" y="3479361"/>
              <a:ext cx="826877" cy="704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ko-KR" sz="3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rPr>
                <a:t>Ⅰ</a:t>
              </a:r>
              <a:endParaRPr kumimoji="1" lang="ko-KR" altLang="ko-KR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339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Mywork\종합정보실\00 발령이후\16.0 교육교재\2016년안전처교육\20160129_지자체공무원워크숍\슬라이드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195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Mywork\공단\09.0 교육교재\20150714_지자체공무원교육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438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Mywork\공단\09.0 교육교재\20150714_지자체공무원교육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019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37859" y="1393595"/>
            <a:ext cx="2501793" cy="2577129"/>
          </a:xfrm>
          <a:prstGeom prst="rect">
            <a:avLst/>
          </a:prstGeom>
        </p:spPr>
      </p:pic>
      <p:pic>
        <p:nvPicPr>
          <p:cNvPr id="3" name="그림 6" descr="20121218_091807.jpg"/>
          <p:cNvPicPr>
            <a:picLocks noGrp="1" noChangeAspect="1"/>
          </p:cNvPicPr>
          <p:nvPr isPhoto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0" t="41643" r="26476" b="35004"/>
          <a:stretch>
            <a:fillRect/>
          </a:stretch>
        </p:blipFill>
        <p:spPr bwMode="auto">
          <a:xfrm>
            <a:off x="611560" y="1970102"/>
            <a:ext cx="4532313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7" descr="20121218_091851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0" t="57840" r="29578" b="31012"/>
          <a:stretch>
            <a:fillRect/>
          </a:stretch>
        </p:blipFill>
        <p:spPr bwMode="auto">
          <a:xfrm>
            <a:off x="771046" y="5330774"/>
            <a:ext cx="4314261" cy="974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오른쪽 화살표 5"/>
          <p:cNvSpPr/>
          <p:nvPr/>
        </p:nvSpPr>
        <p:spPr>
          <a:xfrm>
            <a:off x="5485354" y="2344279"/>
            <a:ext cx="648072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8" name="Picture 4" descr="C:\DOCUME~1\최희선\LOCALS~1\Temp\UNI000002240ce2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831010"/>
            <a:ext cx="2577129" cy="191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오른쪽 화살표 8"/>
          <p:cNvSpPr/>
          <p:nvPr/>
        </p:nvSpPr>
        <p:spPr>
          <a:xfrm>
            <a:off x="5485354" y="5440932"/>
            <a:ext cx="648072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제목 8"/>
          <p:cNvSpPr txBox="1">
            <a:spLocks/>
          </p:cNvSpPr>
          <p:nvPr/>
        </p:nvSpPr>
        <p:spPr bwMode="gray">
          <a:xfrm>
            <a:off x="500063" y="1285454"/>
            <a:ext cx="6088161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defRPr/>
            </a:pPr>
            <a:r>
              <a:rPr lang="ko-KR" altLang="en-US" sz="2400" b="1" kern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카내</a:t>
            </a:r>
            <a:r>
              <a:rPr lang="ko-KR" altLang="en-US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승강기 고유번호판 부착</a:t>
            </a:r>
            <a:r>
              <a:rPr lang="en-US" altLang="ko-KR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</a:t>
            </a:r>
            <a:r>
              <a:rPr lang="ko-KR" altLang="en-US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비상벨 부근</a:t>
            </a:r>
            <a:r>
              <a:rPr lang="en-US" altLang="ko-KR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</a:t>
            </a:r>
            <a:endParaRPr lang="ko-KR" altLang="en-US" sz="2400" b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AutoShape 24"/>
          <p:cNvSpPr>
            <a:spLocks noChangeArrowheads="1"/>
          </p:cNvSpPr>
          <p:nvPr/>
        </p:nvSpPr>
        <p:spPr bwMode="auto">
          <a:xfrm>
            <a:off x="307695" y="1501839"/>
            <a:ext cx="158278" cy="191789"/>
          </a:xfrm>
          <a:prstGeom prst="hexagon">
            <a:avLst>
              <a:gd name="adj" fmla="val 28926"/>
              <a:gd name="vf" fmla="val 115470"/>
            </a:avLst>
          </a:prstGeom>
          <a:gradFill rotWithShape="1">
            <a:gsLst>
              <a:gs pos="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FF99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endParaRPr lang="en-US" altLang="ko-KR" sz="14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제목 8"/>
          <p:cNvSpPr txBox="1">
            <a:spLocks/>
          </p:cNvSpPr>
          <p:nvPr/>
        </p:nvSpPr>
        <p:spPr bwMode="gray">
          <a:xfrm>
            <a:off x="515896" y="4221088"/>
            <a:ext cx="6864416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defRPr/>
            </a:pPr>
            <a:r>
              <a:rPr lang="ko-KR" altLang="en-US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승강장 승강기 고유 번호판</a:t>
            </a:r>
            <a:r>
              <a:rPr lang="en-US" altLang="ko-KR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</a:t>
            </a:r>
            <a:r>
              <a:rPr lang="ko-KR" altLang="en-US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엘리베이터 </a:t>
            </a:r>
            <a:r>
              <a:rPr lang="ko-KR" altLang="en-US" sz="2400" b="1" kern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외각틀</a:t>
            </a:r>
            <a:r>
              <a:rPr lang="en-US" altLang="ko-KR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</a:t>
            </a:r>
            <a:endParaRPr lang="ko-KR" altLang="en-US" sz="2400" b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AutoShape 24"/>
          <p:cNvSpPr>
            <a:spLocks noChangeArrowheads="1"/>
          </p:cNvSpPr>
          <p:nvPr/>
        </p:nvSpPr>
        <p:spPr bwMode="auto">
          <a:xfrm>
            <a:off x="323528" y="4437473"/>
            <a:ext cx="158278" cy="191789"/>
          </a:xfrm>
          <a:prstGeom prst="hexagon">
            <a:avLst>
              <a:gd name="adj" fmla="val 28926"/>
              <a:gd name="vf" fmla="val 115470"/>
            </a:avLst>
          </a:prstGeom>
          <a:gradFill rotWithShape="1">
            <a:gsLst>
              <a:gs pos="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FF99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endParaRPr lang="en-US" altLang="ko-KR" sz="14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900112" y="260648"/>
            <a:ext cx="4243761" cy="46166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o-KR" altLang="en-US" sz="2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승강기 고유 번호판</a:t>
            </a:r>
            <a:r>
              <a:rPr lang="en-US" altLang="ko-KR" sz="24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매개체</a:t>
            </a:r>
            <a:r>
              <a:rPr lang="en-US" altLang="ko-KR" sz="24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24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8" name="Picture 11" descr="rect-2x2 cop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63" y="332656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6775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8201</TotalTime>
  <Words>3091</Words>
  <Application>Microsoft Office PowerPoint</Application>
  <PresentationFormat>화면 슬라이드 쇼(4:3)</PresentationFormat>
  <Paragraphs>673</Paragraphs>
  <Slides>42</Slides>
  <Notes>18</Notes>
  <HiddenSlides>0</HiddenSlides>
  <MMClips>3</MMClips>
  <ScaleCrop>false</ScaleCrop>
  <HeadingPairs>
    <vt:vector size="6" baseType="variant">
      <vt:variant>
        <vt:lpstr>사용한 글꼴</vt:lpstr>
      </vt:variant>
      <vt:variant>
        <vt:i4>20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42</vt:i4>
      </vt:variant>
    </vt:vector>
  </HeadingPairs>
  <TitlesOfParts>
    <vt:vector size="63" baseType="lpstr">
      <vt:lpstr>HY견고딕</vt:lpstr>
      <vt:lpstr>HY견명조</vt:lpstr>
      <vt:lpstr>HY나무B</vt:lpstr>
      <vt:lpstr>HY목각파임B</vt:lpstr>
      <vt:lpstr>HY신명조</vt:lpstr>
      <vt:lpstr>HY엽서M</vt:lpstr>
      <vt:lpstr>HY울릉도M</vt:lpstr>
      <vt:lpstr>HY크리스탈M</vt:lpstr>
      <vt:lpstr>HY헤드라인M</vt:lpstr>
      <vt:lpstr>굴림</vt:lpstr>
      <vt:lpstr>굴림체</vt:lpstr>
      <vt:lpstr>나눔고딕</vt:lpstr>
      <vt:lpstr>나눔고딕 ExtraBold</vt:lpstr>
      <vt:lpstr>나눔바른고딕</vt:lpstr>
      <vt:lpstr>돋움체</vt:lpstr>
      <vt:lpstr>맑은 고딕</vt:lpstr>
      <vt:lpstr>바탕체</vt:lpstr>
      <vt:lpstr>Arial</vt:lpstr>
      <vt:lpstr>Symbol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법 개정에 따른 주요변경 내용</vt:lpstr>
      <vt:lpstr>법 개정에 따른 주요변경 내용</vt:lpstr>
      <vt:lpstr>법 개정에 따른 주요변경 내용</vt:lpstr>
      <vt:lpstr>법 개정에 따른 주요변경 내용</vt:lpstr>
      <vt:lpstr>법 개정에 따른 주요변경 내용</vt:lpstr>
      <vt:lpstr>법 개정에 따른 주요변경 내용</vt:lpstr>
      <vt:lpstr>법 전부 개정에 따른 시스템 변경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Niceguy</dc:creator>
  <cp:lastModifiedBy>user</cp:lastModifiedBy>
  <cp:revision>687</cp:revision>
  <cp:lastPrinted>2022-10-17T08:42:02Z</cp:lastPrinted>
  <dcterms:created xsi:type="dcterms:W3CDTF">2014-09-25T07:41:35Z</dcterms:created>
  <dcterms:modified xsi:type="dcterms:W3CDTF">2022-10-17T08:51:29Z</dcterms:modified>
</cp:coreProperties>
</file>